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60" r:id="rId4"/>
    <p:sldId id="263" r:id="rId5"/>
    <p:sldId id="262" r:id="rId6"/>
    <p:sldId id="264" r:id="rId7"/>
    <p:sldId id="265" r:id="rId8"/>
    <p:sldId id="266" r:id="rId9"/>
    <p:sldId id="272" r:id="rId10"/>
    <p:sldId id="267" r:id="rId11"/>
    <p:sldId id="269" r:id="rId12"/>
    <p:sldId id="273" r:id="rId13"/>
    <p:sldId id="270" r:id="rId14"/>
    <p:sldId id="279" r:id="rId15"/>
    <p:sldId id="274" r:id="rId16"/>
    <p:sldId id="275" r:id="rId17"/>
    <p:sldId id="280" r:id="rId18"/>
    <p:sldId id="276" r:id="rId19"/>
    <p:sldId id="277" r:id="rId20"/>
    <p:sldId id="278" r:id="rId21"/>
    <p:sldId id="281" r:id="rId22"/>
    <p:sldId id="282" r:id="rId23"/>
    <p:sldId id="289" r:id="rId24"/>
    <p:sldId id="286" r:id="rId25"/>
    <p:sldId id="288" r:id="rId26"/>
    <p:sldId id="287" r:id="rId27"/>
    <p:sldId id="291" r:id="rId28"/>
    <p:sldId id="290" r:id="rId29"/>
    <p:sldId id="293" r:id="rId30"/>
    <p:sldId id="294" r:id="rId31"/>
    <p:sldId id="297" r:id="rId32"/>
    <p:sldId id="296" r:id="rId33"/>
    <p:sldId id="295" r:id="rId34"/>
    <p:sldId id="298" r:id="rId35"/>
    <p:sldId id="299" r:id="rId36"/>
    <p:sldId id="300" r:id="rId37"/>
    <p:sldId id="301" r:id="rId38"/>
    <p:sldId id="302" r:id="rId39"/>
  </p:sldIdLst>
  <p:sldSz cx="12192000" cy="6858000"/>
  <p:notesSz cx="6858000" cy="9144000"/>
  <p:embeddedFontLst>
    <p:embeddedFont>
      <p:font typeface="나눔고딕" panose="020D0604000000000000" pitchFamily="50" charset="-127"/>
      <p:regular r:id="rId41"/>
      <p:bold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T융합전공 이유정" initials="I이" lastIdx="1" clrIdx="0">
    <p:extLst>
      <p:ext uri="{19B8F6BF-5375-455C-9EA6-DF929625EA0E}">
        <p15:presenceInfo xmlns:p15="http://schemas.microsoft.com/office/powerpoint/2012/main" userId="IT융합전공 이유정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0F4"/>
    <a:srgbClr val="443DCF"/>
    <a:srgbClr val="9A95D9"/>
    <a:srgbClr val="CCCAEC"/>
    <a:srgbClr val="E22A5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31" autoAdjust="0"/>
    <p:restoredTop sz="85345" autoAdjust="0"/>
  </p:normalViewPr>
  <p:slideViewPr>
    <p:cSldViewPr>
      <p:cViewPr varScale="1">
        <p:scale>
          <a:sx n="97" d="100"/>
          <a:sy n="97" d="100"/>
        </p:scale>
        <p:origin x="237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24T15:09:39.071" idx="1">
    <p:pos x="10" y="10"/>
    <p:text>def reader_dataset(videos, labels, repeat = 1, n_parse_threads = 5, batch_size = 5, shuffle_buffer_size = 100):
  y = onehot_encode_label(labels)
  print(y.shape)
  dataset = tf.data.Dataset.from_tensor_slices((videos, y)).repeat(repeat)
  dataset = dataset.shuffle(shuffle_buffer_size)
  dataset = dataset.map(lambda path, label : tf.py_function(create_dataset, [[path], label], [tf.float64, tf.float64]), num_parallel_calls = n_parse_threads)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A7261-21A1-4FCE-A1CD-C29CDC2FDBAA}" type="datetimeFigureOut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0DC1F-E2C3-4488-BCD7-58FA524F8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949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file:///C:/Users/amnl/Downloads/A_Review_on_Human_Activity_Recognition_Using_Visio.pdf</a:t>
            </a:r>
          </a:p>
          <a:p>
            <a:endParaRPr lang="en-US" altLang="ko-KR" dirty="0"/>
          </a:p>
          <a:p>
            <a:r>
              <a:rPr lang="en-US" altLang="ko-KR" dirty="0"/>
              <a:t>https://europepmc.org/article/PMC/6022149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0DC1F-E2C3-4488-BCD7-58FA524F8D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931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3C4043"/>
                </a:solidFill>
                <a:effectLst/>
                <a:latin typeface="Roboto-Medium"/>
              </a:rPr>
              <a:t>Skeleton Based</a:t>
            </a:r>
          </a:p>
          <a:p>
            <a:r>
              <a:rPr lang="en-US" altLang="ko-KR" b="0" i="0" u="none" strike="noStrike" dirty="0">
                <a:solidFill>
                  <a:srgbClr val="3C4043"/>
                </a:solidFill>
                <a:effectLst/>
                <a:latin typeface="Roboto-Medium"/>
              </a:rPr>
              <a:t>https://www.frontiersin.org/articles/10.3389/frobt.2015.00028/full</a:t>
            </a:r>
          </a:p>
          <a:p>
            <a:r>
              <a:rPr lang="en-US" altLang="ko-KR" b="0" i="0" u="none" strike="noStrike" dirty="0">
                <a:solidFill>
                  <a:srgbClr val="3C4043"/>
                </a:solidFill>
                <a:effectLst/>
                <a:latin typeface="Roboto-Medium"/>
              </a:rPr>
              <a:t>https://arxiv.org/pdf/1501.05964.pdf</a:t>
            </a:r>
          </a:p>
          <a:p>
            <a:r>
              <a:rPr lang="en-US" altLang="ko-KR" b="0" i="0" u="none" strike="noStrike" dirty="0">
                <a:solidFill>
                  <a:srgbClr val="F1F3F4"/>
                </a:solidFill>
                <a:effectLst/>
                <a:latin typeface="Roboto-Medium"/>
              </a:rPr>
              <a:t>3D pose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0DC1F-E2C3-4488-BCD7-58FA524F8D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281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https://arxiv.org/pdf/2008.01232v3.pdf</a:t>
            </a:r>
          </a:p>
          <a:p>
            <a:r>
              <a:rPr lang="en-US" altLang="ko-KR" dirty="0"/>
              <a:t>https://github.com/artest08/LateTemporalModeling3DCNN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0DC1F-E2C3-4488-BCD7-58FA524F8DD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455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행동을 구별하기 위해 시간적 특징의 한 부분이 다른 것보다 더 중요하거나 시간적 특징의 순서가 단순히 시간적 정보를 평균하는 것보다 더 유익 할 수 있지만</a:t>
            </a:r>
            <a:endParaRPr lang="en-US" altLang="ko-KR" dirty="0"/>
          </a:p>
          <a:p>
            <a:r>
              <a:rPr lang="en-US" altLang="ko-KR" dirty="0"/>
              <a:t>TGAP</a:t>
            </a:r>
            <a:r>
              <a:rPr lang="ko-KR" altLang="en-US" dirty="0"/>
              <a:t>는 이 순서를 무시하고 시간 정보를 완전히 활용하지 못함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0DC1F-E2C3-4488-BCD7-58FA524F8DD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625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0DC1F-E2C3-4488-BCD7-58FA524F8DD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651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https://arxiv.org/pdf/2003.13042v2.pdf</a:t>
            </a:r>
          </a:p>
          <a:p>
            <a:r>
              <a:rPr lang="en-US" altLang="ko-KR" dirty="0"/>
              <a:t>https://github.com/open-mmlab/mmaction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0DC1F-E2C3-4488-BCD7-58FA524F8DD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394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https://arxiv.org/pdf/2003.13042v2.pdf</a:t>
            </a:r>
          </a:p>
          <a:p>
            <a:r>
              <a:rPr lang="en-US" altLang="ko-KR" dirty="0"/>
              <a:t>https://github.com/open-mmlab/mmaction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0DC1F-E2C3-4488-BCD7-58FA524F8D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693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0DC1F-E2C3-4488-BCD7-58FA524F8DD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034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82A3-544D-4757-B551-F9DA66F3EB06}" type="datetime1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56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A8AD4-05A8-4DE0-AC8A-FDEE146867E6}" type="datetime1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12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7D3B-81E3-4344-8686-E8550DF805B4}" type="datetime1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1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92344" y="6381328"/>
            <a:ext cx="2844800" cy="365125"/>
          </a:xfrm>
        </p:spPr>
        <p:txBody>
          <a:bodyPr/>
          <a:lstStyle/>
          <a:p>
            <a:fld id="{50173EE2-15E7-4F64-AE98-A055634AE57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862375-00E8-4E16-B37C-8B3BBBE14929}"/>
              </a:ext>
            </a:extLst>
          </p:cNvPr>
          <p:cNvSpPr/>
          <p:nvPr userDrawn="1"/>
        </p:nvSpPr>
        <p:spPr>
          <a:xfrm>
            <a:off x="351986" y="272921"/>
            <a:ext cx="502602" cy="328885"/>
          </a:xfrm>
          <a:prstGeom prst="rect">
            <a:avLst/>
          </a:prstGeom>
          <a:solidFill>
            <a:srgbClr val="443D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DBBB33-BDDC-4B18-9B64-B2131C2A389F}"/>
              </a:ext>
            </a:extLst>
          </p:cNvPr>
          <p:cNvCxnSpPr/>
          <p:nvPr userDrawn="1"/>
        </p:nvCxnSpPr>
        <p:spPr>
          <a:xfrm>
            <a:off x="995567" y="437916"/>
            <a:ext cx="10068985" cy="997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B48236F-A591-48D9-8B8F-2827E70DB1CE}"/>
              </a:ext>
            </a:extLst>
          </p:cNvPr>
          <p:cNvCxnSpPr/>
          <p:nvPr userDrawn="1"/>
        </p:nvCxnSpPr>
        <p:spPr>
          <a:xfrm>
            <a:off x="983432" y="437916"/>
            <a:ext cx="925218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4BA295A-0E0B-4679-8B98-1A037125E5C3}"/>
              </a:ext>
            </a:extLst>
          </p:cNvPr>
          <p:cNvSpPr/>
          <p:nvPr userDrawn="1"/>
        </p:nvSpPr>
        <p:spPr>
          <a:xfrm rot="5400000">
            <a:off x="781817" y="330367"/>
            <a:ext cx="331099" cy="216432"/>
          </a:xfrm>
          <a:prstGeom prst="triangle">
            <a:avLst/>
          </a:prstGeom>
          <a:solidFill>
            <a:srgbClr val="443D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552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90F8A-060E-49AA-AA63-029D32904A64}" type="datetime1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42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D21A-6C0C-42AB-9886-C6632C685421}" type="datetime1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982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63903-90A2-4002-AB68-3A3D1FB4D090}" type="datetime1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67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3829-D52D-4584-B8AE-27EE8C850ECD}" type="datetime1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004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634F1-73C0-4162-8F39-E9101979A8F1}" type="datetime1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10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883B3-41D2-42F7-AAA8-9AD5554EB3D7}" type="datetime1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28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96BFB-9CD9-4C37-AB55-76B998293298}" type="datetime1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953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FD3D1-6029-4FD0-BFA2-1405D5658837}" type="datetime1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73EE2-15E7-4F64-AE98-A055634AE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35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7032288" y="3789040"/>
            <a:ext cx="1656000" cy="0"/>
          </a:xfrm>
          <a:prstGeom prst="line">
            <a:avLst/>
          </a:prstGeom>
          <a:ln w="76200">
            <a:solidFill>
              <a:srgbClr val="443DC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503712" y="3789040"/>
            <a:ext cx="3348000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668935" y="3068960"/>
            <a:ext cx="3996000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503712" y="3068960"/>
            <a:ext cx="1656000" cy="0"/>
          </a:xfrm>
          <a:prstGeom prst="line">
            <a:avLst/>
          </a:prstGeom>
          <a:ln w="76200">
            <a:solidFill>
              <a:srgbClr val="443DC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312024" y="3789040"/>
            <a:ext cx="1656000" cy="0"/>
          </a:xfrm>
          <a:prstGeom prst="line">
            <a:avLst/>
          </a:prstGeom>
          <a:ln w="76200">
            <a:solidFill>
              <a:srgbClr val="9A95D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62423" y="3136613"/>
            <a:ext cx="5467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03713" y="3878592"/>
            <a:ext cx="51348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이유정</a:t>
            </a:r>
          </a:p>
        </p:txBody>
      </p:sp>
    </p:spTree>
    <p:extLst>
      <p:ext uri="{BB962C8B-B14F-4D97-AF65-F5344CB8AC3E}">
        <p14:creationId xmlns:p14="http://schemas.microsoft.com/office/powerpoint/2010/main" val="1810099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57048" y="294566"/>
            <a:ext cx="89959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D227-48AD-491D-A122-1F309D7117E1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4DF715-65D2-4F99-9DF9-2ACBEB81A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62" y="1606624"/>
            <a:ext cx="1457325" cy="1238250"/>
          </a:xfrm>
          <a:prstGeom prst="rect">
            <a:avLst/>
          </a:prstGeom>
        </p:spPr>
      </p:pic>
      <p:pic>
        <p:nvPicPr>
          <p:cNvPr id="1028" name="Picture 4" descr="3D pose estimation in the Human3.6m dataset. The recovered 3D skeletons...  | Download Scientific Diagram">
            <a:extLst>
              <a:ext uri="{FF2B5EF4-FFF2-40B4-BE49-F238E27FC236}">
                <a16:creationId xmlns:a16="http://schemas.microsoft.com/office/drawing/2014/main" id="{A0F4A904-A982-42F3-8AC9-988EA2CE5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4" r="46047"/>
          <a:stretch/>
        </p:blipFill>
        <p:spPr bwMode="auto">
          <a:xfrm>
            <a:off x="6269383" y="1170847"/>
            <a:ext cx="1457921" cy="198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keleton representations of the same posture captured from different... |  Download Scientific Diagram">
            <a:extLst>
              <a:ext uri="{FF2B5EF4-FFF2-40B4-BE49-F238E27FC236}">
                <a16:creationId xmlns:a16="http://schemas.microsoft.com/office/drawing/2014/main" id="{9A02B99F-C205-42EF-8335-C0078AAB7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5" r="47119"/>
          <a:stretch/>
        </p:blipFill>
        <p:spPr bwMode="auto">
          <a:xfrm>
            <a:off x="4047719" y="1205745"/>
            <a:ext cx="1743121" cy="195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4A4CD7-4367-41DE-88E2-BC0CAF1E21BB}"/>
              </a:ext>
            </a:extLst>
          </p:cNvPr>
          <p:cNvSpPr txBox="1"/>
          <p:nvPr/>
        </p:nvSpPr>
        <p:spPr>
          <a:xfrm>
            <a:off x="446654" y="782269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다양한 메소드들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D7B25A6-884E-4BA8-9A16-C214588A8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440484"/>
            <a:ext cx="2592288" cy="157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038882-A7FC-409C-85DF-55D6B71E5D25}"/>
              </a:ext>
            </a:extLst>
          </p:cNvPr>
          <p:cNvSpPr txBox="1"/>
          <p:nvPr/>
        </p:nvSpPr>
        <p:spPr>
          <a:xfrm>
            <a:off x="461407" y="320368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Shape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BF3591E-51B2-4377-A230-CB989EE45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30" y="4210879"/>
            <a:ext cx="5824695" cy="177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A08D10-601B-48F3-8F4B-5E66208D9D1D}"/>
              </a:ext>
            </a:extLst>
          </p:cNvPr>
          <p:cNvSpPr txBox="1"/>
          <p:nvPr/>
        </p:nvSpPr>
        <p:spPr>
          <a:xfrm>
            <a:off x="539584" y="6011996"/>
            <a:ext cx="188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규칙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172A561B-750D-43C6-8AA8-0E74180C1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865" y="1231592"/>
            <a:ext cx="4252524" cy="176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F4DA280-0409-49E5-A680-76D76F96A24B}"/>
              </a:ext>
            </a:extLst>
          </p:cNvPr>
          <p:cNvSpPr txBox="1"/>
          <p:nvPr/>
        </p:nvSpPr>
        <p:spPr>
          <a:xfrm>
            <a:off x="7896865" y="3203684"/>
            <a:ext cx="188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확률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C8E363-35BE-4063-937D-AA8DBF56646E}"/>
              </a:ext>
            </a:extLst>
          </p:cNvPr>
          <p:cNvSpPr txBox="1"/>
          <p:nvPr/>
        </p:nvSpPr>
        <p:spPr>
          <a:xfrm>
            <a:off x="4079776" y="3203684"/>
            <a:ext cx="193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Skeleton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25EB8AC5-9693-4B3A-BCD4-2F77CD184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62" y="3778732"/>
            <a:ext cx="5145554" cy="222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05E419-66BD-4662-AB69-EA530B16C453}"/>
              </a:ext>
            </a:extLst>
          </p:cNvPr>
          <p:cNvSpPr txBox="1"/>
          <p:nvPr/>
        </p:nvSpPr>
        <p:spPr>
          <a:xfrm>
            <a:off x="6519412" y="6015548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Space/time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2F5089-7D6A-4033-8CCF-248644293816}"/>
              </a:ext>
            </a:extLst>
          </p:cNvPr>
          <p:cNvSpPr txBox="1"/>
          <p:nvPr/>
        </p:nvSpPr>
        <p:spPr>
          <a:xfrm>
            <a:off x="6178163" y="3203684"/>
            <a:ext cx="193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3D pose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561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57048" y="294566"/>
            <a:ext cx="89959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D227-48AD-491D-A122-1F309D7117E1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098" name="Picture 2" descr="Optical flow - Wikipedia">
            <a:extLst>
              <a:ext uri="{FF2B5EF4-FFF2-40B4-BE49-F238E27FC236}">
                <a16:creationId xmlns:a16="http://schemas.microsoft.com/office/drawing/2014/main" id="{5DA5D663-3102-4187-8A44-B1A6A157B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664703"/>
            <a:ext cx="5235964" cy="174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853ADE-7693-4F2C-925C-A9B7307ACCA5}"/>
              </a:ext>
            </a:extLst>
          </p:cNvPr>
          <p:cNvSpPr txBox="1"/>
          <p:nvPr/>
        </p:nvSpPr>
        <p:spPr>
          <a:xfrm>
            <a:off x="479376" y="1012207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Optical flow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B82AE6-A6A5-4312-9E34-1ACA5215DF4C}"/>
              </a:ext>
            </a:extLst>
          </p:cNvPr>
          <p:cNvSpPr txBox="1"/>
          <p:nvPr/>
        </p:nvSpPr>
        <p:spPr>
          <a:xfrm>
            <a:off x="479376" y="3413433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픽셀 속도 계산 </a:t>
            </a:r>
          </a:p>
        </p:txBody>
      </p:sp>
      <p:pic>
        <p:nvPicPr>
          <p:cNvPr id="4100" name="Picture 4" descr="라이다와 RGB-D 카메라를 이용하는 교육용 실내 자율 주행 로봇 시스템">
            <a:extLst>
              <a:ext uri="{FF2B5EF4-FFF2-40B4-BE49-F238E27FC236}">
                <a16:creationId xmlns:a16="http://schemas.microsoft.com/office/drawing/2014/main" id="{762E709C-B1EE-4AAE-A70E-4115E4DDB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1486427"/>
            <a:ext cx="5331597" cy="211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FBAC40-AE6F-474D-A4B4-E7D95ADD13E7}"/>
              </a:ext>
            </a:extLst>
          </p:cNvPr>
          <p:cNvSpPr txBox="1"/>
          <p:nvPr/>
        </p:nvSpPr>
        <p:spPr>
          <a:xfrm>
            <a:off x="6240016" y="1012207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RGB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Depth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98C50B-D77D-427B-8857-0DB234E6261F}"/>
              </a:ext>
            </a:extLst>
          </p:cNvPr>
          <p:cNvSpPr txBox="1"/>
          <p:nvPr/>
        </p:nvSpPr>
        <p:spPr>
          <a:xfrm>
            <a:off x="6246434" y="3413433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깊이 측정 카메라 사용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760796-CD4C-4985-86C7-02810F72BA42}"/>
              </a:ext>
            </a:extLst>
          </p:cNvPr>
          <p:cNvSpPr txBox="1"/>
          <p:nvPr/>
        </p:nvSpPr>
        <p:spPr>
          <a:xfrm>
            <a:off x="479376" y="400506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RGB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D7F2FE-CA5B-47E0-B360-6B74F34FD734}"/>
              </a:ext>
            </a:extLst>
          </p:cNvPr>
          <p:cNvSpPr txBox="1"/>
          <p:nvPr/>
        </p:nvSpPr>
        <p:spPr>
          <a:xfrm>
            <a:off x="479376" y="452196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RGB difference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7A7AD1-5BAD-46F8-973F-6CD86AF65817}"/>
              </a:ext>
            </a:extLst>
          </p:cNvPr>
          <p:cNvSpPr txBox="1"/>
          <p:nvPr/>
        </p:nvSpPr>
        <p:spPr>
          <a:xfrm>
            <a:off x="6273913" y="400506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PA(Persistence Appearance)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68459A-1921-45F3-BC76-F97F39C8FFBD}"/>
              </a:ext>
            </a:extLst>
          </p:cNvPr>
          <p:cNvSpPr txBox="1"/>
          <p:nvPr/>
        </p:nvSpPr>
        <p:spPr>
          <a:xfrm>
            <a:off x="479376" y="489129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두 이미지 사이 변화 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AA29EABE-D7A1-47CF-A397-C4C1BE9870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4374396"/>
            <a:ext cx="4225652" cy="238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925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2095034" y="3467882"/>
            <a:ext cx="441456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757225" y="2883107"/>
            <a:ext cx="3215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Models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91544" y="2922988"/>
            <a:ext cx="720080" cy="578020"/>
          </a:xfrm>
          <a:prstGeom prst="rect">
            <a:avLst/>
          </a:prstGeom>
          <a:solidFill>
            <a:srgbClr val="443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27548" y="2981166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45170C-4F14-43BF-A6CC-57527D79F22C}"/>
              </a:ext>
            </a:extLst>
          </p:cNvPr>
          <p:cNvSpPr/>
          <p:nvPr/>
        </p:nvSpPr>
        <p:spPr>
          <a:xfrm>
            <a:off x="0" y="0"/>
            <a:ext cx="11280576" cy="836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A4CD7-4367-41DE-88E2-BC0CAF1E21BB}"/>
              </a:ext>
            </a:extLst>
          </p:cNvPr>
          <p:cNvSpPr txBox="1"/>
          <p:nvPr/>
        </p:nvSpPr>
        <p:spPr>
          <a:xfrm>
            <a:off x="6888088" y="2981166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R2+1D-BERT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4A4CD7-4367-41DE-88E2-BC0CAF1E21BB}"/>
              </a:ext>
            </a:extLst>
          </p:cNvPr>
          <p:cNvSpPr txBox="1"/>
          <p:nvPr/>
        </p:nvSpPr>
        <p:spPr>
          <a:xfrm>
            <a:off x="6888088" y="3313423"/>
            <a:ext cx="346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OmniSource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4A4CD7-4367-41DE-88E2-BC0CAF1E21BB}"/>
              </a:ext>
            </a:extLst>
          </p:cNvPr>
          <p:cNvSpPr txBox="1"/>
          <p:nvPr/>
        </p:nvSpPr>
        <p:spPr>
          <a:xfrm>
            <a:off x="6888088" y="3682755"/>
            <a:ext cx="346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LGD-3D Two-stream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9785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64552" y="294567"/>
            <a:ext cx="7920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Models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D227-48AD-491D-A122-1F309D7117E1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4A4CD7-4367-41DE-88E2-BC0CAF1E21BB}"/>
              </a:ext>
            </a:extLst>
          </p:cNvPr>
          <p:cNvSpPr txBox="1"/>
          <p:nvPr/>
        </p:nvSpPr>
        <p:spPr>
          <a:xfrm>
            <a:off x="614120" y="886523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R2+1D-BERT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03" y="1234235"/>
            <a:ext cx="11247650" cy="53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94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64552" y="294567"/>
            <a:ext cx="7920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Models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D227-48AD-491D-A122-1F309D7117E1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4A4CD7-4367-41DE-88E2-BC0CAF1E21BB}"/>
              </a:ext>
            </a:extLst>
          </p:cNvPr>
          <p:cNvSpPr txBox="1"/>
          <p:nvPr/>
        </p:nvSpPr>
        <p:spPr>
          <a:xfrm>
            <a:off x="614120" y="886523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R2+1D-BERT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74" y="2204864"/>
            <a:ext cx="6349005" cy="29965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B82AE6-A6A5-4312-9E34-1ACA5215DF4C}"/>
              </a:ext>
            </a:extLst>
          </p:cNvPr>
          <p:cNvSpPr txBox="1"/>
          <p:nvPr/>
        </p:nvSpPr>
        <p:spPr>
          <a:xfrm>
            <a:off x="6744072" y="2224406"/>
            <a:ext cx="5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3D CNN + Late temporal Modeling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기술 사용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B82AE6-A6A5-4312-9E34-1ACA5215DF4C}"/>
              </a:ext>
            </a:extLst>
          </p:cNvPr>
          <p:cNvSpPr txBox="1"/>
          <p:nvPr/>
        </p:nvSpPr>
        <p:spPr>
          <a:xfrm>
            <a:off x="6744072" y="2823607"/>
            <a:ext cx="5221064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3D CNN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을 사용한 다른 모델에선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아키텍처 끝에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TGAP(temporal global average pooling)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최종 시간 정보를 유익하게 활용하지 못함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TGAP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대신 어떤 시간적 특징이 중요한지를 결정하는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BERT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사용하여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Late temporal Modeling</a:t>
            </a:r>
          </a:p>
          <a:p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186081" y="4879320"/>
            <a:ext cx="523695" cy="216024"/>
          </a:xfrm>
          <a:prstGeom prst="rect">
            <a:avLst/>
          </a:prstGeom>
          <a:noFill/>
          <a:ln w="28575">
            <a:solidFill>
              <a:srgbClr val="E22A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597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64552" y="294567"/>
            <a:ext cx="7920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Models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D227-48AD-491D-A122-1F309D7117E1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731" y="1700808"/>
            <a:ext cx="5876925" cy="4505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B82AE6-A6A5-4312-9E34-1ACA5215DF4C}"/>
              </a:ext>
            </a:extLst>
          </p:cNvPr>
          <p:cNvSpPr txBox="1"/>
          <p:nvPr/>
        </p:nvSpPr>
        <p:spPr>
          <a:xfrm>
            <a:off x="10660235" y="133147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Dataset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84" y="2492896"/>
            <a:ext cx="5753100" cy="304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4A4CD7-4367-41DE-88E2-BC0CAF1E21BB}"/>
              </a:ext>
            </a:extLst>
          </p:cNvPr>
          <p:cNvSpPr txBox="1"/>
          <p:nvPr/>
        </p:nvSpPr>
        <p:spPr>
          <a:xfrm>
            <a:off x="614120" y="886523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R2+1D-BERT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4627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64552" y="294567"/>
            <a:ext cx="7920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Models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D227-48AD-491D-A122-1F309D7117E1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27" y="1439938"/>
            <a:ext cx="8379345" cy="4365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4A4CD7-4367-41DE-88E2-BC0CAF1E21BB}"/>
              </a:ext>
            </a:extLst>
          </p:cNvPr>
          <p:cNvSpPr txBox="1"/>
          <p:nvPr/>
        </p:nvSpPr>
        <p:spPr>
          <a:xfrm>
            <a:off x="614120" y="886523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R2+1D-BERT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B82AE6-A6A5-4312-9E34-1ACA5215DF4C}"/>
              </a:ext>
            </a:extLst>
          </p:cNvPr>
          <p:cNvSpPr txBox="1"/>
          <p:nvPr/>
        </p:nvSpPr>
        <p:spPr>
          <a:xfrm>
            <a:off x="184" y="6182540"/>
            <a:ext cx="3359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https://github.com/artest08/LateTemporalModeling3DCNN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B82AE6-A6A5-4312-9E34-1ACA5215DF4C}"/>
              </a:ext>
            </a:extLst>
          </p:cNvPr>
          <p:cNvSpPr txBox="1"/>
          <p:nvPr/>
        </p:nvSpPr>
        <p:spPr>
          <a:xfrm>
            <a:off x="8672120" y="1439938"/>
            <a:ext cx="3359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가중치 제공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-python 3.6.5</a:t>
            </a: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pytorch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1.1.0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1436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64552" y="294567"/>
            <a:ext cx="7920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Models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D227-48AD-491D-A122-1F309D7117E1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4A4CD7-4367-41DE-88E2-BC0CAF1E21BB}"/>
              </a:ext>
            </a:extLst>
          </p:cNvPr>
          <p:cNvSpPr txBox="1"/>
          <p:nvPr/>
        </p:nvSpPr>
        <p:spPr>
          <a:xfrm>
            <a:off x="614120" y="886523"/>
            <a:ext cx="346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OmniSource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2541503"/>
            <a:ext cx="6178219" cy="2614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B82AE6-A6A5-4312-9E34-1ACA5215DF4C}"/>
              </a:ext>
            </a:extLst>
          </p:cNvPr>
          <p:cNvSpPr txBox="1"/>
          <p:nvPr/>
        </p:nvSpPr>
        <p:spPr>
          <a:xfrm>
            <a:off x="6816080" y="1628800"/>
            <a:ext cx="5437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대규모 이미지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라벨링보다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untrimmed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비디오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라벨링이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훨씬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어렵고 많은 비용이 듦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B82AE6-A6A5-4312-9E34-1ACA5215DF4C}"/>
              </a:ext>
            </a:extLst>
          </p:cNvPr>
          <p:cNvSpPr txBox="1"/>
          <p:nvPr/>
        </p:nvSpPr>
        <p:spPr>
          <a:xfrm>
            <a:off x="7139632" y="2845186"/>
            <a:ext cx="5437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웹 데이터 소스를 활용하는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OmniSource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프레임워크를 사용하여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비디오 분류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B82AE6-A6A5-4312-9E34-1ACA5215DF4C}"/>
              </a:ext>
            </a:extLst>
          </p:cNvPr>
          <p:cNvSpPr txBox="1"/>
          <p:nvPr/>
        </p:nvSpPr>
        <p:spPr>
          <a:xfrm>
            <a:off x="6607864" y="4354028"/>
            <a:ext cx="5437088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라벨링된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데이터셋에서 하나 이상의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    Teacher Network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 startAt="2"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수집한 데이터 각 소스에 대해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pseudo label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얻고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low confidence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관련없는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샘플을 제거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 startAt="3"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다양한 변환을 적용하여 웹 데이터를 대상 입력 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형식으로 변환한 후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Student Network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train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B82AE6-A6A5-4312-9E34-1ACA5215DF4C}"/>
              </a:ext>
            </a:extLst>
          </p:cNvPr>
          <p:cNvSpPr txBox="1"/>
          <p:nvPr/>
        </p:nvSpPr>
        <p:spPr>
          <a:xfrm>
            <a:off x="6844888" y="2850142"/>
            <a:ext cx="543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1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64552" y="294567"/>
            <a:ext cx="7920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Models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D227-48AD-491D-A122-1F309D7117E1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4A4CD7-4367-41DE-88E2-BC0CAF1E21BB}"/>
              </a:ext>
            </a:extLst>
          </p:cNvPr>
          <p:cNvSpPr txBox="1"/>
          <p:nvPr/>
        </p:nvSpPr>
        <p:spPr>
          <a:xfrm>
            <a:off x="614120" y="886523"/>
            <a:ext cx="346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OmniSource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532690"/>
            <a:ext cx="10945091" cy="463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08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64552" y="294567"/>
            <a:ext cx="7920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Models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D227-48AD-491D-A122-1F309D7117E1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2132856"/>
            <a:ext cx="8480185" cy="376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4A4CD7-4367-41DE-88E2-BC0CAF1E21BB}"/>
              </a:ext>
            </a:extLst>
          </p:cNvPr>
          <p:cNvSpPr txBox="1"/>
          <p:nvPr/>
        </p:nvSpPr>
        <p:spPr>
          <a:xfrm>
            <a:off x="614120" y="886523"/>
            <a:ext cx="346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OmniSource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4556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348810" y="2407838"/>
            <a:ext cx="66711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3592" y="2407838"/>
            <a:ext cx="1789314" cy="0"/>
          </a:xfrm>
          <a:prstGeom prst="line">
            <a:avLst/>
          </a:prstGeom>
          <a:ln w="57150">
            <a:solidFill>
              <a:srgbClr val="443DC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3593" y="4379061"/>
            <a:ext cx="6672251" cy="140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8230614" y="4379060"/>
            <a:ext cx="1789314" cy="0"/>
          </a:xfrm>
          <a:prstGeom prst="line">
            <a:avLst/>
          </a:prstGeom>
          <a:ln w="57150">
            <a:solidFill>
              <a:srgbClr val="443DC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99199" y="1638398"/>
            <a:ext cx="2800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3DC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43DC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59714" y="2829000"/>
            <a:ext cx="94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39696" y="2829000"/>
            <a:ext cx="94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1322" y="2829000"/>
            <a:ext cx="94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575720" y="2829000"/>
            <a:ext cx="0" cy="9873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159896" y="2829000"/>
            <a:ext cx="0" cy="9873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59632" y="3378342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642864" y="3173137"/>
            <a:ext cx="27140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238025" y="3173137"/>
            <a:ext cx="27140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780183" y="3173137"/>
            <a:ext cx="27140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722366" y="2829000"/>
            <a:ext cx="0" cy="9873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73315" y="2829000"/>
            <a:ext cx="94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256465" y="3173137"/>
            <a:ext cx="27140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8089527" y="2829000"/>
            <a:ext cx="0" cy="9873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531598" y="2829000"/>
            <a:ext cx="94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8614748" y="3173137"/>
            <a:ext cx="27140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CE8F7E-F283-4596-98CC-7335BE4BA47B}"/>
              </a:ext>
            </a:extLst>
          </p:cNvPr>
          <p:cNvSpPr/>
          <p:nvPr/>
        </p:nvSpPr>
        <p:spPr>
          <a:xfrm>
            <a:off x="0" y="0"/>
            <a:ext cx="11280576" cy="836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923929" y="3378342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Models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2126B7-1608-4BF9-922F-9C36FA2D7D43}"/>
              </a:ext>
            </a:extLst>
          </p:cNvPr>
          <p:cNvSpPr txBox="1"/>
          <p:nvPr/>
        </p:nvSpPr>
        <p:spPr>
          <a:xfrm>
            <a:off x="5466087" y="3378342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Train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1711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64552" y="294567"/>
            <a:ext cx="7920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Models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D227-48AD-491D-A122-1F309D7117E1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4A4CD7-4367-41DE-88E2-BC0CAF1E21BB}"/>
              </a:ext>
            </a:extLst>
          </p:cNvPr>
          <p:cNvSpPr txBox="1"/>
          <p:nvPr/>
        </p:nvSpPr>
        <p:spPr>
          <a:xfrm>
            <a:off x="614120" y="886523"/>
            <a:ext cx="346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OmniSource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57" y="1626675"/>
            <a:ext cx="6817547" cy="39625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B82AE6-A6A5-4312-9E34-1ACA5215DF4C}"/>
              </a:ext>
            </a:extLst>
          </p:cNvPr>
          <p:cNvSpPr txBox="1"/>
          <p:nvPr/>
        </p:nvSpPr>
        <p:spPr>
          <a:xfrm>
            <a:off x="184" y="6182540"/>
            <a:ext cx="3359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https://github.com/open-mmlab/mmaction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B82AE6-A6A5-4312-9E34-1ACA5215DF4C}"/>
              </a:ext>
            </a:extLst>
          </p:cNvPr>
          <p:cNvSpPr txBox="1"/>
          <p:nvPr/>
        </p:nvSpPr>
        <p:spPr>
          <a:xfrm>
            <a:off x="7608168" y="1631329"/>
            <a:ext cx="3359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가중치 제공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-Linux</a:t>
            </a: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Python 3.5+</a:t>
            </a: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PyTorch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1.0+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749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64552" y="294567"/>
            <a:ext cx="7920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Models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D227-48AD-491D-A122-1F309D7117E1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4A4CD7-4367-41DE-88E2-BC0CAF1E21BB}"/>
              </a:ext>
            </a:extLst>
          </p:cNvPr>
          <p:cNvSpPr txBox="1"/>
          <p:nvPr/>
        </p:nvSpPr>
        <p:spPr>
          <a:xfrm>
            <a:off x="614120" y="886523"/>
            <a:ext cx="346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LGD-3D Two-stream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976" y="1844824"/>
            <a:ext cx="6102243" cy="3528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B82AE6-A6A5-4312-9E34-1ACA5215DF4C}"/>
              </a:ext>
            </a:extLst>
          </p:cNvPr>
          <p:cNvSpPr txBox="1"/>
          <p:nvPr/>
        </p:nvSpPr>
        <p:spPr>
          <a:xfrm>
            <a:off x="479376" y="1844824"/>
            <a:ext cx="54370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CNN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에서의 층을 지날 수록 픽셀 간의 관계 정보가 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사라지는 문제를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보완하기 위해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LGB(</a:t>
            </a:r>
            <a:r>
              <a:rPr lang="en-US" altLang="ko-KR" dirty="0"/>
              <a:t>Local and Global Diffusion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블록 사용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B82AE6-A6A5-4312-9E34-1ACA5215DF4C}"/>
              </a:ext>
            </a:extLst>
          </p:cNvPr>
          <p:cNvSpPr txBox="1"/>
          <p:nvPr/>
        </p:nvSpPr>
        <p:spPr>
          <a:xfrm>
            <a:off x="479376" y="4942909"/>
            <a:ext cx="5437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Network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는 여러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LGD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블록으로 구성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B82AE6-A6A5-4312-9E34-1ACA5215DF4C}"/>
              </a:ext>
            </a:extLst>
          </p:cNvPr>
          <p:cNvSpPr txBox="1"/>
          <p:nvPr/>
        </p:nvSpPr>
        <p:spPr>
          <a:xfrm>
            <a:off x="479376" y="3172034"/>
            <a:ext cx="543708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Local Path : Global Path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residual value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local feature map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attach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하여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inference</a:t>
            </a:r>
          </a:p>
          <a:p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Global Path : local feature map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평균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풀링과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global path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feature map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을 선형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임베딩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6528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64552" y="294567"/>
            <a:ext cx="7920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Models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D227-48AD-491D-A122-1F309D7117E1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52" y="1340768"/>
            <a:ext cx="5381625" cy="46767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421" y="1844824"/>
            <a:ext cx="5210175" cy="4010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4A4CD7-4367-41DE-88E2-BC0CAF1E21BB}"/>
              </a:ext>
            </a:extLst>
          </p:cNvPr>
          <p:cNvSpPr txBox="1"/>
          <p:nvPr/>
        </p:nvSpPr>
        <p:spPr>
          <a:xfrm>
            <a:off x="614120" y="886523"/>
            <a:ext cx="346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LGD-3D Two-stream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B82AE6-A6A5-4312-9E34-1ACA5215DF4C}"/>
              </a:ext>
            </a:extLst>
          </p:cNvPr>
          <p:cNvSpPr txBox="1"/>
          <p:nvPr/>
        </p:nvSpPr>
        <p:spPr>
          <a:xfrm>
            <a:off x="472752" y="6102456"/>
            <a:ext cx="543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on Kinetics-400 dataset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B82AE6-A6A5-4312-9E34-1ACA5215DF4C}"/>
              </a:ext>
            </a:extLst>
          </p:cNvPr>
          <p:cNvSpPr txBox="1"/>
          <p:nvPr/>
        </p:nvSpPr>
        <p:spPr>
          <a:xfrm>
            <a:off x="6225557" y="6102456"/>
            <a:ext cx="543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on Kinetics-600 dataset </a:t>
            </a:r>
          </a:p>
        </p:txBody>
      </p:sp>
    </p:spTree>
    <p:extLst>
      <p:ext uri="{BB962C8B-B14F-4D97-AF65-F5344CB8AC3E}">
        <p14:creationId xmlns:p14="http://schemas.microsoft.com/office/powerpoint/2010/main" val="1833894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3967242" y="3467882"/>
            <a:ext cx="441456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52811" y="2883107"/>
            <a:ext cx="3215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Training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63752" y="2922988"/>
            <a:ext cx="720080" cy="578020"/>
          </a:xfrm>
          <a:prstGeom prst="rect">
            <a:avLst/>
          </a:prstGeom>
          <a:solidFill>
            <a:srgbClr val="443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899756" y="2981166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45170C-4F14-43BF-A6CC-57527D79F22C}"/>
              </a:ext>
            </a:extLst>
          </p:cNvPr>
          <p:cNvSpPr/>
          <p:nvPr/>
        </p:nvSpPr>
        <p:spPr>
          <a:xfrm>
            <a:off x="0" y="0"/>
            <a:ext cx="11280576" cy="836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69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64552" y="294567"/>
            <a:ext cx="7920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Training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D227-48AD-491D-A122-1F309D7117E1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1E4A48-62C7-438F-B6A2-C0533EFF85DE}"/>
              </a:ext>
            </a:extLst>
          </p:cNvPr>
          <p:cNvSpPr txBox="1"/>
          <p:nvPr/>
        </p:nvSpPr>
        <p:spPr>
          <a:xfrm>
            <a:off x="1487488" y="1196752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HMDB51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dataset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이용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(trimmed, 51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개 클래스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6766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개 비디오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BBF98A-6DC4-4A20-817C-483AC06EBA6F}"/>
              </a:ext>
            </a:extLst>
          </p:cNvPr>
          <p:cNvSpPr txBox="1"/>
          <p:nvPr/>
        </p:nvSpPr>
        <p:spPr>
          <a:xfrm>
            <a:off x="2567608" y="2477329"/>
            <a:ext cx="7607886" cy="3168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brush_hair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   eat/         kiss/        </a:t>
            </a:r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shake_hands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    sword/</a:t>
            </a: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cartwheel/     </a:t>
            </a:r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fall_floor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 laugh/       </a:t>
            </a:r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shoot_ball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     </a:t>
            </a:r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sword_exercise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catch/         fencing/     pick/        </a:t>
            </a:r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shoot_bow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      talk/</a:t>
            </a: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chew/          </a:t>
            </a:r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flic_flac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  pour/        </a:t>
            </a:r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shoot_gun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      throw/</a:t>
            </a: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clap/          golf/        pullup/      sit/             turn/</a:t>
            </a: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climb/         handstand/   punch/       </a:t>
            </a:r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situp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          walk/</a:t>
            </a:r>
          </a:p>
          <a:p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climb_stairs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 hit/         push/        smile/           wave/</a:t>
            </a: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dive/          hug/         pushup/      smoke/</a:t>
            </a:r>
          </a:p>
          <a:p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draw_sword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   jump/        </a:t>
            </a:r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ride_bike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  somersault/</a:t>
            </a: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dribble/       kick/        </a:t>
            </a:r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ride_horse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 stand/</a:t>
            </a: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drink/         </a:t>
            </a:r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kick_ball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  run/         </a:t>
            </a:r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swing_baseball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886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D227-48AD-491D-A122-1F309D7117E1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7592F-A5D6-48B7-9B9D-19F155D53771}"/>
              </a:ext>
            </a:extLst>
          </p:cNvPr>
          <p:cNvSpPr txBox="1"/>
          <p:nvPr/>
        </p:nvSpPr>
        <p:spPr>
          <a:xfrm>
            <a:off x="11064552" y="294567"/>
            <a:ext cx="7920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Training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EDC0D8A-06FF-4628-BEB1-EFCCC973C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661330"/>
              </p:ext>
            </p:extLst>
          </p:nvPr>
        </p:nvGraphicFramePr>
        <p:xfrm>
          <a:off x="6096000" y="788183"/>
          <a:ext cx="3206422" cy="5408361"/>
        </p:xfrm>
        <a:graphic>
          <a:graphicData uri="http://schemas.openxmlformats.org/drawingml/2006/table">
            <a:tbl>
              <a:tblPr/>
              <a:tblGrid>
                <a:gridCol w="1406689">
                  <a:extLst>
                    <a:ext uri="{9D8B030D-6E8A-4147-A177-3AD203B41FA5}">
                      <a16:colId xmlns:a16="http://schemas.microsoft.com/office/drawing/2014/main" val="3641100469"/>
                    </a:ext>
                  </a:extLst>
                </a:gridCol>
                <a:gridCol w="1799733">
                  <a:extLst>
                    <a:ext uri="{9D8B030D-6E8A-4147-A177-3AD203B41FA5}">
                      <a16:colId xmlns:a16="http://schemas.microsoft.com/office/drawing/2014/main" val="3616828198"/>
                    </a:ext>
                  </a:extLst>
                </a:gridCol>
              </a:tblGrid>
              <a:tr h="1676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punch/ 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펀치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138111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push/ 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밀다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물건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75582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pushup/ 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푸쉬업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1981965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ride_bike</a:t>
                      </a:r>
                      <a:r>
                        <a:rPr 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자전거를 탐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546724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ride_horse</a:t>
                      </a:r>
                      <a:r>
                        <a:rPr 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말을 탐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622885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run/ 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달림 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85282"/>
                  </a:ext>
                </a:extLst>
              </a:tr>
              <a:tr h="335256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shake_hands/ 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악수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986829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shoot_ball/ 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공을 던짐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농구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796778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shoot_bow/ 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활을 당김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132068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shoot_gun</a:t>
                      </a:r>
                      <a:r>
                        <a:rPr 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총을 쏨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567792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sit/ 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앉음 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622576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situp/ 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윗몸 일으키기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783530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smile/ 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웃음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4800013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smoke/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담배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807608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somersault/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앞구르기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446787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stand/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서있음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492207"/>
                  </a:ext>
                </a:extLst>
              </a:tr>
              <a:tr h="257289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swing_baseball/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야구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922087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sword/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검을 사용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4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두명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4359809"/>
                  </a:ext>
                </a:extLst>
              </a:tr>
              <a:tr h="335256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sword_exercise</a:t>
                      </a:r>
                      <a:r>
                        <a:rPr 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검을 사용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혼자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94896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talk/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말함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29121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throw/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던짐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513664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turn/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돌아봄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24314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walk/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걷다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014567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wave/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손을 흔듦</a:t>
                      </a:r>
                    </a:p>
                  </a:txBody>
                  <a:tcPr marL="17461" marR="174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28758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B644915-0BFE-4850-AA1F-CA8FE1375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651856"/>
              </p:ext>
            </p:extLst>
          </p:nvPr>
        </p:nvGraphicFramePr>
        <p:xfrm>
          <a:off x="3383844" y="788183"/>
          <a:ext cx="2712156" cy="5958270"/>
        </p:xfrm>
        <a:graphic>
          <a:graphicData uri="http://schemas.openxmlformats.org/drawingml/2006/table">
            <a:tbl>
              <a:tblPr/>
              <a:tblGrid>
                <a:gridCol w="1189849">
                  <a:extLst>
                    <a:ext uri="{9D8B030D-6E8A-4147-A177-3AD203B41FA5}">
                      <a16:colId xmlns:a16="http://schemas.microsoft.com/office/drawing/2014/main" val="2821247690"/>
                    </a:ext>
                  </a:extLst>
                </a:gridCol>
                <a:gridCol w="1522307">
                  <a:extLst>
                    <a:ext uri="{9D8B030D-6E8A-4147-A177-3AD203B41FA5}">
                      <a16:colId xmlns:a16="http://schemas.microsoft.com/office/drawing/2014/main" val="341570189"/>
                    </a:ext>
                  </a:extLst>
                </a:gridCol>
              </a:tblGrid>
              <a:tr h="15606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brush_hair/ 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머리 빗기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909760"/>
                  </a:ext>
                </a:extLst>
              </a:tr>
              <a:tr h="15606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cartwheel/ 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풍차 돌리기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2142881"/>
                  </a:ext>
                </a:extLst>
              </a:tr>
              <a:tr h="15606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catch/ 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공을 잡음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242051"/>
                  </a:ext>
                </a:extLst>
              </a:tr>
              <a:tr h="15606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chew/ 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풍선껌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381932"/>
                  </a:ext>
                </a:extLst>
              </a:tr>
              <a:tr h="15606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clap/ 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박수를 침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5665416"/>
                  </a:ext>
                </a:extLst>
              </a:tr>
              <a:tr h="15606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climb/ 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클라이밍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166512"/>
                  </a:ext>
                </a:extLst>
              </a:tr>
              <a:tr h="312135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climb_stairs/ 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계단을 오르다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9413005"/>
                  </a:ext>
                </a:extLst>
              </a:tr>
              <a:tr h="15606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dive/ 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다이빙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0353162"/>
                  </a:ext>
                </a:extLst>
              </a:tr>
              <a:tr h="312135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draw_sword</a:t>
                      </a:r>
                      <a:r>
                        <a:rPr 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검을 꺼냄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261307"/>
                  </a:ext>
                </a:extLst>
              </a:tr>
              <a:tr h="15606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dribble/ 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드리블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734043"/>
                  </a:ext>
                </a:extLst>
              </a:tr>
              <a:tr h="15606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drink/ 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음료를 마심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8368285"/>
                  </a:ext>
                </a:extLst>
              </a:tr>
              <a:tr h="15606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eat/ 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먹기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789579"/>
                  </a:ext>
                </a:extLst>
              </a:tr>
              <a:tr h="15606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fall_floor</a:t>
                      </a:r>
                      <a:r>
                        <a:rPr 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넘어지다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492939"/>
                  </a:ext>
                </a:extLst>
              </a:tr>
              <a:tr h="15606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fencing/ 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펜싱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3838722"/>
                  </a:ext>
                </a:extLst>
              </a:tr>
              <a:tr h="15606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flic_flac/ 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덤블링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742638"/>
                  </a:ext>
                </a:extLst>
              </a:tr>
              <a:tr h="15606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golf/ 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골프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5494959"/>
                  </a:ext>
                </a:extLst>
              </a:tr>
              <a:tr h="15606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handstand/ 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물구나무서기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922470"/>
                  </a:ext>
                </a:extLst>
              </a:tr>
              <a:tr h="15606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hit/ 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때리기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무기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145904"/>
                  </a:ext>
                </a:extLst>
              </a:tr>
              <a:tr h="15606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hug/ 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안음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018757"/>
                  </a:ext>
                </a:extLst>
              </a:tr>
              <a:tr h="15606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jump/ 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점프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7540888"/>
                  </a:ext>
                </a:extLst>
              </a:tr>
              <a:tr h="15606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kick/ 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발로 참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163565"/>
                  </a:ext>
                </a:extLst>
              </a:tr>
              <a:tr h="15606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kick_ball/ 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공을 참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5353243"/>
                  </a:ext>
                </a:extLst>
              </a:tr>
              <a:tr h="15606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kiss/ 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키스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31667"/>
                  </a:ext>
                </a:extLst>
              </a:tr>
              <a:tr h="15606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laugh/ 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웃다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798859"/>
                  </a:ext>
                </a:extLst>
              </a:tr>
              <a:tr h="15606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pick/ 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물건을 잡다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290319"/>
                  </a:ext>
                </a:extLst>
              </a:tr>
              <a:tr h="15606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pour/ 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액체 따르기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7201116"/>
                  </a:ext>
                </a:extLst>
              </a:tr>
              <a:tr h="15606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pullup/ 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턱걸이</a:t>
                      </a:r>
                    </a:p>
                  </a:txBody>
                  <a:tcPr marL="16257" marR="16257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63291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C883D55-4597-413A-B153-1D6BE693C53A}"/>
              </a:ext>
            </a:extLst>
          </p:cNvPr>
          <p:cNvSpPr txBox="1"/>
          <p:nvPr/>
        </p:nvSpPr>
        <p:spPr>
          <a:xfrm>
            <a:off x="767409" y="886523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사용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classes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EBAAA2-E350-400E-9B17-A4AF545EF22A}"/>
              </a:ext>
            </a:extLst>
          </p:cNvPr>
          <p:cNvSpPr txBox="1"/>
          <p:nvPr/>
        </p:nvSpPr>
        <p:spPr>
          <a:xfrm>
            <a:off x="767409" y="1255855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(12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개 클래스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5053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D227-48AD-491D-A122-1F309D7117E1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BD751A-FF43-49FB-AF4A-B5B1C015D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8" b="92030"/>
          <a:stretch/>
        </p:blipFill>
        <p:spPr bwMode="auto">
          <a:xfrm>
            <a:off x="0" y="2406337"/>
            <a:ext cx="3871297" cy="258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F6DE550-257C-4305-962E-A79860B297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0" b="78363"/>
          <a:stretch/>
        </p:blipFill>
        <p:spPr bwMode="auto">
          <a:xfrm>
            <a:off x="4295800" y="1681204"/>
            <a:ext cx="4594110" cy="403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5761E04-4F86-4412-9C88-967E181FCF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00"/>
          <a:stretch/>
        </p:blipFill>
        <p:spPr bwMode="auto">
          <a:xfrm>
            <a:off x="8059393" y="2648447"/>
            <a:ext cx="3975667" cy="210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254335B-3630-417C-8754-95E3A00E9540}"/>
              </a:ext>
            </a:extLst>
          </p:cNvPr>
          <p:cNvCxnSpPr>
            <a:cxnSpLocks/>
          </p:cNvCxnSpPr>
          <p:nvPr/>
        </p:nvCxnSpPr>
        <p:spPr>
          <a:xfrm flipH="1">
            <a:off x="2084760" y="4753616"/>
            <a:ext cx="1" cy="52151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E1A8ED-BBE5-4BFA-BEA6-1F4B17C1D02B}"/>
              </a:ext>
            </a:extLst>
          </p:cNvPr>
          <p:cNvCxnSpPr>
            <a:cxnSpLocks/>
          </p:cNvCxnSpPr>
          <p:nvPr/>
        </p:nvCxnSpPr>
        <p:spPr>
          <a:xfrm>
            <a:off x="2084760" y="5275126"/>
            <a:ext cx="192258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4E827D1-0A75-4778-AA6A-4922C942CDBB}"/>
              </a:ext>
            </a:extLst>
          </p:cNvPr>
          <p:cNvCxnSpPr>
            <a:cxnSpLocks/>
          </p:cNvCxnSpPr>
          <p:nvPr/>
        </p:nvCxnSpPr>
        <p:spPr>
          <a:xfrm>
            <a:off x="4007348" y="1405057"/>
            <a:ext cx="0" cy="3870069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03CB5D9-6EEC-4776-95D7-2446D84F2CD0}"/>
              </a:ext>
            </a:extLst>
          </p:cNvPr>
          <p:cNvCxnSpPr>
            <a:cxnSpLocks/>
          </p:cNvCxnSpPr>
          <p:nvPr/>
        </p:nvCxnSpPr>
        <p:spPr>
          <a:xfrm>
            <a:off x="4007348" y="1405057"/>
            <a:ext cx="3240780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2C1AE58-0E47-4FCB-8861-C4E7EE712BF3}"/>
              </a:ext>
            </a:extLst>
          </p:cNvPr>
          <p:cNvCxnSpPr>
            <a:cxnSpLocks/>
          </p:cNvCxnSpPr>
          <p:nvPr/>
        </p:nvCxnSpPr>
        <p:spPr>
          <a:xfrm flipV="1">
            <a:off x="7248128" y="1406424"/>
            <a:ext cx="0" cy="27341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13F0D80-563A-4A4E-AC0C-403C40CF7A47}"/>
              </a:ext>
            </a:extLst>
          </p:cNvPr>
          <p:cNvCxnSpPr>
            <a:cxnSpLocks/>
          </p:cNvCxnSpPr>
          <p:nvPr/>
        </p:nvCxnSpPr>
        <p:spPr>
          <a:xfrm flipH="1">
            <a:off x="6888088" y="5632440"/>
            <a:ext cx="1" cy="39181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1E0A098-B93F-4AD0-9636-BADC3948527D}"/>
              </a:ext>
            </a:extLst>
          </p:cNvPr>
          <p:cNvCxnSpPr>
            <a:cxnSpLocks/>
          </p:cNvCxnSpPr>
          <p:nvPr/>
        </p:nvCxnSpPr>
        <p:spPr>
          <a:xfrm>
            <a:off x="6888088" y="6021288"/>
            <a:ext cx="192258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5CCEE00-39EF-4DF0-B443-6E7CEEE7923D}"/>
              </a:ext>
            </a:extLst>
          </p:cNvPr>
          <p:cNvCxnSpPr>
            <a:cxnSpLocks/>
          </p:cNvCxnSpPr>
          <p:nvPr/>
        </p:nvCxnSpPr>
        <p:spPr>
          <a:xfrm>
            <a:off x="8810676" y="2145556"/>
            <a:ext cx="0" cy="3870069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82AFDB6-3585-48F7-BD5D-781FBD8EF7A3}"/>
              </a:ext>
            </a:extLst>
          </p:cNvPr>
          <p:cNvCxnSpPr>
            <a:cxnSpLocks/>
          </p:cNvCxnSpPr>
          <p:nvPr/>
        </p:nvCxnSpPr>
        <p:spPr>
          <a:xfrm>
            <a:off x="8813087" y="2154791"/>
            <a:ext cx="1503574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5AD70C6-BF7F-46AA-AD66-D393FA6A6400}"/>
              </a:ext>
            </a:extLst>
          </p:cNvPr>
          <p:cNvCxnSpPr>
            <a:cxnSpLocks/>
          </p:cNvCxnSpPr>
          <p:nvPr/>
        </p:nvCxnSpPr>
        <p:spPr>
          <a:xfrm flipV="1">
            <a:off x="10297864" y="2176727"/>
            <a:ext cx="0" cy="616901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175D9F5-F75F-4BA0-B7EA-B7FA4E7ED184}"/>
              </a:ext>
            </a:extLst>
          </p:cNvPr>
          <p:cNvSpPr/>
          <p:nvPr/>
        </p:nvSpPr>
        <p:spPr>
          <a:xfrm>
            <a:off x="4198276" y="1679837"/>
            <a:ext cx="4307515" cy="4039642"/>
          </a:xfrm>
          <a:prstGeom prst="rect">
            <a:avLst/>
          </a:prstGeom>
          <a:noFill/>
          <a:ln w="57150">
            <a:solidFill>
              <a:srgbClr val="9A95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BD8AE4-5994-480B-8E06-9AAC0387A679}"/>
              </a:ext>
            </a:extLst>
          </p:cNvPr>
          <p:cNvSpPr txBox="1"/>
          <p:nvPr/>
        </p:nvSpPr>
        <p:spPr>
          <a:xfrm>
            <a:off x="4299417" y="5815277"/>
            <a:ext cx="172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블록 반복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A4F7A4-B3C8-430B-A9C7-D38359EE3C28}"/>
              </a:ext>
            </a:extLst>
          </p:cNvPr>
          <p:cNvSpPr txBox="1"/>
          <p:nvPr/>
        </p:nvSpPr>
        <p:spPr>
          <a:xfrm>
            <a:off x="1320273" y="1483007"/>
            <a:ext cx="1725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frames = 15</a:t>
            </a: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Width = 256</a:t>
            </a: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Height = 265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9E5FF0-A56E-47DD-9049-B4D6F78A2BA1}"/>
              </a:ext>
            </a:extLst>
          </p:cNvPr>
          <p:cNvSpPr txBox="1"/>
          <p:nvPr/>
        </p:nvSpPr>
        <p:spPr>
          <a:xfrm>
            <a:off x="11064552" y="294567"/>
            <a:ext cx="7920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Training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B76EAE-DE54-4EA3-84CD-604B0AD934D3}"/>
              </a:ext>
            </a:extLst>
          </p:cNvPr>
          <p:cNvSpPr txBox="1"/>
          <p:nvPr/>
        </p:nvSpPr>
        <p:spPr>
          <a:xfrm>
            <a:off x="7833721" y="6351123"/>
            <a:ext cx="4892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참조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: https://youtu.be/EliLhaAf-So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5082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D227-48AD-491D-A122-1F309D7117E1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7592F-A5D6-48B7-9B9D-19F155D53771}"/>
              </a:ext>
            </a:extLst>
          </p:cNvPr>
          <p:cNvSpPr txBox="1"/>
          <p:nvPr/>
        </p:nvSpPr>
        <p:spPr>
          <a:xfrm>
            <a:off x="11064552" y="294567"/>
            <a:ext cx="7920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Training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B4270E-03EB-449A-8D5F-B2ECEF745F42}"/>
              </a:ext>
            </a:extLst>
          </p:cNvPr>
          <p:cNvSpPr txBox="1"/>
          <p:nvPr/>
        </p:nvSpPr>
        <p:spPr>
          <a:xfrm>
            <a:off x="767409" y="1124744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fit_generator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데이터 셋 용량이 커 메모리에 모두 올릴 수 없음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361C37-CAE5-4876-9DC5-7DADC6990C7A}"/>
              </a:ext>
            </a:extLst>
          </p:cNvPr>
          <p:cNvSpPr txBox="1"/>
          <p:nvPr/>
        </p:nvSpPr>
        <p:spPr>
          <a:xfrm>
            <a:off x="767409" y="2048074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train_on_batch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B726AC-C646-4536-8D9E-F068A848C6F6}"/>
              </a:ext>
            </a:extLst>
          </p:cNvPr>
          <p:cNvSpPr txBox="1"/>
          <p:nvPr/>
        </p:nvSpPr>
        <p:spPr>
          <a:xfrm>
            <a:off x="767409" y="6377121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Valication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set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encoded_label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새로 생성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E87C6C-BCCB-4A8E-A40D-89680B4AF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8" y="4111644"/>
            <a:ext cx="5129300" cy="21420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4836F2-66F0-44D8-B5B1-600ACE8C2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923" y="2048074"/>
            <a:ext cx="7111968" cy="42056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831CCC0-87D6-42F1-B36B-89198983700A}"/>
              </a:ext>
            </a:extLst>
          </p:cNvPr>
          <p:cNvSpPr/>
          <p:nvPr/>
        </p:nvSpPr>
        <p:spPr>
          <a:xfrm>
            <a:off x="4991285" y="4731601"/>
            <a:ext cx="432048" cy="223575"/>
          </a:xfrm>
          <a:prstGeom prst="rightArrow">
            <a:avLst/>
          </a:prstGeom>
          <a:solidFill>
            <a:srgbClr val="E22A5F"/>
          </a:solidFill>
          <a:ln>
            <a:solidFill>
              <a:srgbClr val="E22A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464991-4D6D-482E-B102-FADC001394CF}"/>
              </a:ext>
            </a:extLst>
          </p:cNvPr>
          <p:cNvSpPr txBox="1"/>
          <p:nvPr/>
        </p:nvSpPr>
        <p:spPr>
          <a:xfrm>
            <a:off x="767409" y="2726300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load_video_names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함수 수정하여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train / validation set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분리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( 70%/30%)</a:t>
            </a:r>
          </a:p>
        </p:txBody>
      </p:sp>
    </p:spTree>
    <p:extLst>
      <p:ext uri="{BB962C8B-B14F-4D97-AF65-F5344CB8AC3E}">
        <p14:creationId xmlns:p14="http://schemas.microsoft.com/office/powerpoint/2010/main" val="1608983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D227-48AD-491D-A122-1F309D7117E1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7592F-A5D6-48B7-9B9D-19F155D53771}"/>
              </a:ext>
            </a:extLst>
          </p:cNvPr>
          <p:cNvSpPr txBox="1"/>
          <p:nvPr/>
        </p:nvSpPr>
        <p:spPr>
          <a:xfrm>
            <a:off x="11064552" y="294567"/>
            <a:ext cx="7920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Training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 descr="텍스트, 신문, 영수증이(가) 표시된 사진&#10;&#10;자동 생성된 설명">
            <a:extLst>
              <a:ext uri="{FF2B5EF4-FFF2-40B4-BE49-F238E27FC236}">
                <a16:creationId xmlns:a16="http://schemas.microsoft.com/office/drawing/2014/main" id="{C726FAF6-1182-439B-8655-59615748A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081997"/>
            <a:ext cx="4248472" cy="529933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ED86E27-1704-43D2-B488-9CAAD88715DC}"/>
              </a:ext>
            </a:extLst>
          </p:cNvPr>
          <p:cNvCxnSpPr/>
          <p:nvPr/>
        </p:nvCxnSpPr>
        <p:spPr>
          <a:xfrm>
            <a:off x="5447928" y="5733256"/>
            <a:ext cx="0" cy="360040"/>
          </a:xfrm>
          <a:prstGeom prst="straightConnector1">
            <a:avLst/>
          </a:prstGeom>
          <a:ln w="28575">
            <a:solidFill>
              <a:srgbClr val="E22A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6BDBD4-762A-4FDB-BDF8-8BBA6D21B2D4}"/>
              </a:ext>
            </a:extLst>
          </p:cNvPr>
          <p:cNvSpPr txBox="1"/>
          <p:nvPr/>
        </p:nvSpPr>
        <p:spPr>
          <a:xfrm>
            <a:off x="6505137" y="4149080"/>
            <a:ext cx="53024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EarlyStopping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ModelCheckpoint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같은 </a:t>
            </a:r>
            <a:endParaRPr lang="en-US" altLang="ko-KR" b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콜백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함수 사용할 수 없음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validation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accuracy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측정 어려움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b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93E5A-FB8B-4938-A991-C0A77F34D68F}"/>
              </a:ext>
            </a:extLst>
          </p:cNvPr>
          <p:cNvSpPr txBox="1"/>
          <p:nvPr/>
        </p:nvSpPr>
        <p:spPr>
          <a:xfrm>
            <a:off x="6505137" y="3410416"/>
            <a:ext cx="530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train_</a:t>
            </a: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on_batch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()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endParaRPr lang="en-US" altLang="ko-KR" b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7D8108-EBC5-4A12-B168-06172C865A01}"/>
              </a:ext>
            </a:extLst>
          </p:cNvPr>
          <p:cNvSpPr txBox="1"/>
          <p:nvPr/>
        </p:nvSpPr>
        <p:spPr>
          <a:xfrm>
            <a:off x="6505137" y="5257076"/>
            <a:ext cx="530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dataAPI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사용하여 메모리 적재 문제 해결</a:t>
            </a:r>
            <a:endParaRPr lang="en-US" altLang="ko-KR" b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EEE1B16-D357-461F-8051-E3AC163DCC2D}"/>
              </a:ext>
            </a:extLst>
          </p:cNvPr>
          <p:cNvSpPr/>
          <p:nvPr/>
        </p:nvSpPr>
        <p:spPr>
          <a:xfrm>
            <a:off x="6168008" y="4306413"/>
            <a:ext cx="226719" cy="14422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9323B49-C442-4ABD-9558-54329967AA7D}"/>
              </a:ext>
            </a:extLst>
          </p:cNvPr>
          <p:cNvSpPr/>
          <p:nvPr/>
        </p:nvSpPr>
        <p:spPr>
          <a:xfrm>
            <a:off x="6168008" y="5414409"/>
            <a:ext cx="226719" cy="14422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892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5BAAEE9C-9173-4A0C-8174-977EFF6A2E19}"/>
              </a:ext>
            </a:extLst>
          </p:cNvPr>
          <p:cNvSpPr/>
          <p:nvPr/>
        </p:nvSpPr>
        <p:spPr>
          <a:xfrm>
            <a:off x="3573440" y="3172186"/>
            <a:ext cx="932272" cy="713070"/>
          </a:xfrm>
          <a:prstGeom prst="rect">
            <a:avLst/>
          </a:prstGeom>
          <a:solidFill>
            <a:srgbClr val="E1E0F4">
              <a:alpha val="35000"/>
            </a:srgbClr>
          </a:solidFill>
          <a:ln>
            <a:solidFill>
              <a:srgbClr val="9A95D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763EEB-68C2-44D6-AFE6-15E930886F9F}"/>
              </a:ext>
            </a:extLst>
          </p:cNvPr>
          <p:cNvSpPr/>
          <p:nvPr/>
        </p:nvSpPr>
        <p:spPr>
          <a:xfrm>
            <a:off x="357056" y="3146593"/>
            <a:ext cx="887228" cy="751438"/>
          </a:xfrm>
          <a:prstGeom prst="rect">
            <a:avLst/>
          </a:prstGeom>
          <a:solidFill>
            <a:srgbClr val="E1E0F4">
              <a:alpha val="35000"/>
            </a:srgbClr>
          </a:solidFill>
          <a:ln>
            <a:solidFill>
              <a:srgbClr val="9A95D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ACBADB-6BA7-48EA-8C94-A53423F92F46}"/>
              </a:ext>
            </a:extLst>
          </p:cNvPr>
          <p:cNvSpPr/>
          <p:nvPr/>
        </p:nvSpPr>
        <p:spPr>
          <a:xfrm>
            <a:off x="2528345" y="3146593"/>
            <a:ext cx="936509" cy="1000079"/>
          </a:xfrm>
          <a:prstGeom prst="rect">
            <a:avLst/>
          </a:prstGeom>
          <a:solidFill>
            <a:srgbClr val="E1E0F4">
              <a:alpha val="35000"/>
            </a:srgbClr>
          </a:solidFill>
          <a:ln>
            <a:solidFill>
              <a:srgbClr val="9A95D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16D649-A702-4E36-BBC0-7F5C7C23F0EE}"/>
              </a:ext>
            </a:extLst>
          </p:cNvPr>
          <p:cNvSpPr/>
          <p:nvPr/>
        </p:nvSpPr>
        <p:spPr>
          <a:xfrm>
            <a:off x="1439794" y="3172186"/>
            <a:ext cx="855365" cy="613082"/>
          </a:xfrm>
          <a:prstGeom prst="rect">
            <a:avLst/>
          </a:prstGeom>
          <a:solidFill>
            <a:srgbClr val="E1E0F4">
              <a:alpha val="35000"/>
            </a:srgbClr>
          </a:solidFill>
          <a:ln>
            <a:solidFill>
              <a:srgbClr val="9A95D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D227-48AD-491D-A122-1F309D7117E1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7592F-A5D6-48B7-9B9D-19F155D53771}"/>
              </a:ext>
            </a:extLst>
          </p:cNvPr>
          <p:cNvSpPr txBox="1"/>
          <p:nvPr/>
        </p:nvSpPr>
        <p:spPr>
          <a:xfrm>
            <a:off x="11064552" y="294567"/>
            <a:ext cx="7920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Training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CCD113E-9549-4F31-8010-093D21BA1655}"/>
              </a:ext>
            </a:extLst>
          </p:cNvPr>
          <p:cNvSpPr/>
          <p:nvPr/>
        </p:nvSpPr>
        <p:spPr>
          <a:xfrm>
            <a:off x="592090" y="2067030"/>
            <a:ext cx="3590983" cy="648072"/>
          </a:xfrm>
          <a:prstGeom prst="roundRect">
            <a:avLst/>
          </a:prstGeom>
          <a:noFill/>
          <a:ln>
            <a:solidFill>
              <a:srgbClr val="443D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load_video_names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81B4B-F29C-40E2-B864-B465832E2EAA}"/>
              </a:ext>
            </a:extLst>
          </p:cNvPr>
          <p:cNvSpPr txBox="1"/>
          <p:nvPr/>
        </p:nvSpPr>
        <p:spPr>
          <a:xfrm>
            <a:off x="1139327" y="1336214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Dataset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directory path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D8F40A-DA7A-4330-9051-F5545C941F0E}"/>
              </a:ext>
            </a:extLst>
          </p:cNvPr>
          <p:cNvSpPr txBox="1"/>
          <p:nvPr/>
        </p:nvSpPr>
        <p:spPr>
          <a:xfrm>
            <a:off x="191344" y="3146592"/>
            <a:ext cx="12147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Videos</a:t>
            </a: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Path</a:t>
            </a: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For train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5678EA-277E-4930-8DE6-3252C77126D9}"/>
              </a:ext>
            </a:extLst>
          </p:cNvPr>
          <p:cNvSpPr txBox="1"/>
          <p:nvPr/>
        </p:nvSpPr>
        <p:spPr>
          <a:xfrm>
            <a:off x="1271464" y="3204265"/>
            <a:ext cx="121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labels</a:t>
            </a: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For train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ADB1D6-DA2E-4FA0-92CF-B1A11430763A}"/>
              </a:ext>
            </a:extLst>
          </p:cNvPr>
          <p:cNvSpPr txBox="1"/>
          <p:nvPr/>
        </p:nvSpPr>
        <p:spPr>
          <a:xfrm>
            <a:off x="2401896" y="3162253"/>
            <a:ext cx="12147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Videos</a:t>
            </a: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Path</a:t>
            </a: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For validation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4B00D8-BDE7-4375-A286-1AA98DD0729D}"/>
              </a:ext>
            </a:extLst>
          </p:cNvPr>
          <p:cNvSpPr txBox="1"/>
          <p:nvPr/>
        </p:nvSpPr>
        <p:spPr>
          <a:xfrm>
            <a:off x="3437462" y="3159366"/>
            <a:ext cx="12147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labels</a:t>
            </a: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For validation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F68B081-CA9C-4265-8D4E-CDCDFAB5E209}"/>
              </a:ext>
            </a:extLst>
          </p:cNvPr>
          <p:cNvSpPr/>
          <p:nvPr/>
        </p:nvSpPr>
        <p:spPr>
          <a:xfrm>
            <a:off x="592090" y="4536707"/>
            <a:ext cx="3590983" cy="648072"/>
          </a:xfrm>
          <a:prstGeom prst="roundRect">
            <a:avLst/>
          </a:prstGeom>
          <a:noFill/>
          <a:ln>
            <a:solidFill>
              <a:srgbClr val="443D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reader_dataset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D0093E8-7D7E-4ED9-B0CC-9C26177DA6FA}"/>
              </a:ext>
            </a:extLst>
          </p:cNvPr>
          <p:cNvCxnSpPr>
            <a:cxnSpLocks/>
          </p:cNvCxnSpPr>
          <p:nvPr/>
        </p:nvCxnSpPr>
        <p:spPr>
          <a:xfrm>
            <a:off x="1431084" y="3990363"/>
            <a:ext cx="0" cy="5463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DDF6B06-5C9D-4515-8DC1-583A59439AFE}"/>
              </a:ext>
            </a:extLst>
          </p:cNvPr>
          <p:cNvCxnSpPr>
            <a:cxnSpLocks/>
          </p:cNvCxnSpPr>
          <p:nvPr/>
        </p:nvCxnSpPr>
        <p:spPr>
          <a:xfrm>
            <a:off x="3426947" y="4223810"/>
            <a:ext cx="0" cy="3128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4FDEDFC-FE3F-4D56-98A1-F07868A3A508}"/>
              </a:ext>
            </a:extLst>
          </p:cNvPr>
          <p:cNvSpPr/>
          <p:nvPr/>
        </p:nvSpPr>
        <p:spPr>
          <a:xfrm>
            <a:off x="4959233" y="729044"/>
            <a:ext cx="7077905" cy="5834389"/>
          </a:xfrm>
          <a:prstGeom prst="rect">
            <a:avLst/>
          </a:prstGeom>
          <a:solidFill>
            <a:srgbClr val="E1E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2742242-6554-469B-9EBB-DF75F70FA0CB}"/>
              </a:ext>
            </a:extLst>
          </p:cNvPr>
          <p:cNvCxnSpPr>
            <a:cxnSpLocks/>
          </p:cNvCxnSpPr>
          <p:nvPr/>
        </p:nvCxnSpPr>
        <p:spPr>
          <a:xfrm>
            <a:off x="4799856" y="886523"/>
            <a:ext cx="1353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7DDE4DC-A4F7-4498-8733-7544EBBFAE52}"/>
              </a:ext>
            </a:extLst>
          </p:cNvPr>
          <p:cNvCxnSpPr>
            <a:cxnSpLocks/>
          </p:cNvCxnSpPr>
          <p:nvPr/>
        </p:nvCxnSpPr>
        <p:spPr>
          <a:xfrm>
            <a:off x="4799856" y="908720"/>
            <a:ext cx="0" cy="396018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783E5B3-3A63-467E-8528-10FCE0B36765}"/>
              </a:ext>
            </a:extLst>
          </p:cNvPr>
          <p:cNvCxnSpPr>
            <a:cxnSpLocks/>
            <a:endCxn id="21" idx="3"/>
          </p:cNvCxnSpPr>
          <p:nvPr/>
        </p:nvCxnSpPr>
        <p:spPr>
          <a:xfrm flipH="1">
            <a:off x="4183073" y="4860743"/>
            <a:ext cx="618848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00A0D69-1ABF-4725-9DE9-A8FB25B1E0FC}"/>
              </a:ext>
            </a:extLst>
          </p:cNvPr>
          <p:cNvSpPr/>
          <p:nvPr/>
        </p:nvSpPr>
        <p:spPr>
          <a:xfrm>
            <a:off x="5447923" y="886523"/>
            <a:ext cx="1309433" cy="52678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videos</a:t>
            </a:r>
            <a:endParaRPr lang="ko-KR" altLang="en-US" sz="16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5E06957-5D6A-4BB9-9AEC-44A7C9DFB49B}"/>
              </a:ext>
            </a:extLst>
          </p:cNvPr>
          <p:cNvSpPr/>
          <p:nvPr/>
        </p:nvSpPr>
        <p:spPr>
          <a:xfrm>
            <a:off x="7376582" y="886523"/>
            <a:ext cx="1309433" cy="52678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labels</a:t>
            </a:r>
            <a:endParaRPr lang="ko-KR" altLang="en-US" sz="16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3AB2344-967C-44A2-AF9A-A9F2117B186D}"/>
              </a:ext>
            </a:extLst>
          </p:cNvPr>
          <p:cNvCxnSpPr>
            <a:cxnSpLocks/>
          </p:cNvCxnSpPr>
          <p:nvPr/>
        </p:nvCxnSpPr>
        <p:spPr>
          <a:xfrm>
            <a:off x="6096000" y="1435531"/>
            <a:ext cx="6639" cy="9671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75EC29B-8D94-428C-97B9-D28A9981B69F}"/>
              </a:ext>
            </a:extLst>
          </p:cNvPr>
          <p:cNvCxnSpPr>
            <a:cxnSpLocks/>
          </p:cNvCxnSpPr>
          <p:nvPr/>
        </p:nvCxnSpPr>
        <p:spPr>
          <a:xfrm>
            <a:off x="8031298" y="1413303"/>
            <a:ext cx="0" cy="2157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13D3EF9-9FE4-455E-B960-27D438A8E901}"/>
              </a:ext>
            </a:extLst>
          </p:cNvPr>
          <p:cNvSpPr/>
          <p:nvPr/>
        </p:nvSpPr>
        <p:spPr>
          <a:xfrm>
            <a:off x="5159896" y="2402726"/>
            <a:ext cx="4104451" cy="52678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tf.data.Dataset.from_tensor_slices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endParaRPr lang="ko-KR" altLang="en-US" sz="16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BD5FD2-B8EC-4CCA-83F7-A0D4E68F319E}"/>
              </a:ext>
            </a:extLst>
          </p:cNvPr>
          <p:cNvSpPr txBox="1"/>
          <p:nvPr/>
        </p:nvSpPr>
        <p:spPr>
          <a:xfrm>
            <a:off x="9421659" y="2348333"/>
            <a:ext cx="2143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Tf.data.Dataset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객체 생성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970E790-328A-46AF-B941-24A102A3FC29}"/>
              </a:ext>
            </a:extLst>
          </p:cNvPr>
          <p:cNvSpPr/>
          <p:nvPr/>
        </p:nvSpPr>
        <p:spPr>
          <a:xfrm>
            <a:off x="5159896" y="3178056"/>
            <a:ext cx="4104451" cy="52678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dataset.shuffle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shuffle_buffer_size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6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926E7C5-DC78-4EA8-82A6-3A315A33B545}"/>
              </a:ext>
            </a:extLst>
          </p:cNvPr>
          <p:cNvSpPr txBox="1"/>
          <p:nvPr/>
        </p:nvSpPr>
        <p:spPr>
          <a:xfrm>
            <a:off x="9393803" y="3136612"/>
            <a:ext cx="2143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버퍼에 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랜덤으로 적재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0A8C755-649C-4C3E-B568-49F7A3B0AC31}"/>
              </a:ext>
            </a:extLst>
          </p:cNvPr>
          <p:cNvSpPr/>
          <p:nvPr/>
        </p:nvSpPr>
        <p:spPr>
          <a:xfrm>
            <a:off x="5159896" y="4139169"/>
            <a:ext cx="4104451" cy="52678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create_dataset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endParaRPr lang="ko-KR" altLang="en-US" sz="16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7D8061-F780-443E-9CEF-93AC27293B15}"/>
              </a:ext>
            </a:extLst>
          </p:cNvPr>
          <p:cNvSpPr txBox="1"/>
          <p:nvPr/>
        </p:nvSpPr>
        <p:spPr>
          <a:xfrm>
            <a:off x="9156335" y="3863950"/>
            <a:ext cx="2844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버퍼에 있는 데이터를 가져와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Video path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[frames, Width, </a:t>
            </a:r>
            <a:r>
              <a:rPr lang="en-US" altLang="ko-KR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Hegiht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, 3] shape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tensor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로 변환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A1D4C49-00F8-4BE4-868C-924EAA263BC6}"/>
              </a:ext>
            </a:extLst>
          </p:cNvPr>
          <p:cNvSpPr/>
          <p:nvPr/>
        </p:nvSpPr>
        <p:spPr>
          <a:xfrm>
            <a:off x="6586687" y="1628015"/>
            <a:ext cx="2889221" cy="52678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onehot_encode_label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(labels)</a:t>
            </a:r>
            <a:endParaRPr lang="ko-KR" altLang="en-US" sz="16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42943F-2675-430B-B02A-1345A2F4E324}"/>
              </a:ext>
            </a:extLst>
          </p:cNvPr>
          <p:cNvSpPr txBox="1"/>
          <p:nvPr/>
        </p:nvSpPr>
        <p:spPr>
          <a:xfrm>
            <a:off x="9360420" y="1565037"/>
            <a:ext cx="2844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Labels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을 원 핫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엔코딩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벡터로 변환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ED3378DA-2D9F-4605-9B6E-6337FF18ED19}"/>
              </a:ext>
            </a:extLst>
          </p:cNvPr>
          <p:cNvSpPr/>
          <p:nvPr/>
        </p:nvSpPr>
        <p:spPr>
          <a:xfrm>
            <a:off x="5044408" y="5071862"/>
            <a:ext cx="4316012" cy="52678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batch(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batch_size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drop_remainder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True)</a:t>
            </a:r>
            <a:endParaRPr lang="ko-KR" altLang="en-US" sz="16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1F81949-B431-4508-9256-1D87556FBF84}"/>
              </a:ext>
            </a:extLst>
          </p:cNvPr>
          <p:cNvSpPr/>
          <p:nvPr/>
        </p:nvSpPr>
        <p:spPr>
          <a:xfrm>
            <a:off x="5159896" y="5854548"/>
            <a:ext cx="4104451" cy="526780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prefetch(1)</a:t>
            </a:r>
            <a:endParaRPr lang="ko-KR" altLang="en-US" sz="16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43E60AFA-89E2-4BB8-BA03-7CFC8530A91C}"/>
              </a:ext>
            </a:extLst>
          </p:cNvPr>
          <p:cNvCxnSpPr>
            <a:cxnSpLocks/>
          </p:cNvCxnSpPr>
          <p:nvPr/>
        </p:nvCxnSpPr>
        <p:spPr>
          <a:xfrm>
            <a:off x="8031298" y="2142030"/>
            <a:ext cx="0" cy="260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7BF1E27-5F57-45D9-94D2-EC6307954AA1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7212121" y="2929506"/>
            <a:ext cx="1" cy="2485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28BF195-0C2E-451D-BE60-34269D7BF96B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7212121" y="3714908"/>
            <a:ext cx="1" cy="4242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23C3B4D-0E64-44EE-AA33-2EDDC9D3E7B5}"/>
              </a:ext>
            </a:extLst>
          </p:cNvPr>
          <p:cNvCxnSpPr>
            <a:cxnSpLocks/>
          </p:cNvCxnSpPr>
          <p:nvPr/>
        </p:nvCxnSpPr>
        <p:spPr>
          <a:xfrm>
            <a:off x="7212121" y="4656775"/>
            <a:ext cx="1" cy="4242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952F350-89F2-4BEF-B257-2DBDE49558E6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7212121" y="5597906"/>
            <a:ext cx="1" cy="2566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69E2EC5C-FB9C-46C6-894C-25DC54163595}"/>
              </a:ext>
            </a:extLst>
          </p:cNvPr>
          <p:cNvCxnSpPr>
            <a:cxnSpLocks/>
          </p:cNvCxnSpPr>
          <p:nvPr/>
        </p:nvCxnSpPr>
        <p:spPr>
          <a:xfrm>
            <a:off x="1431084" y="5184779"/>
            <a:ext cx="0" cy="3878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58FA3ED-086E-4F30-A160-33DC170FE982}"/>
              </a:ext>
            </a:extLst>
          </p:cNvPr>
          <p:cNvCxnSpPr>
            <a:cxnSpLocks/>
          </p:cNvCxnSpPr>
          <p:nvPr/>
        </p:nvCxnSpPr>
        <p:spPr>
          <a:xfrm>
            <a:off x="3437462" y="5184779"/>
            <a:ext cx="0" cy="3878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A9BB149-AB91-4D87-8C45-0960887B677D}"/>
              </a:ext>
            </a:extLst>
          </p:cNvPr>
          <p:cNvSpPr txBox="1"/>
          <p:nvPr/>
        </p:nvSpPr>
        <p:spPr>
          <a:xfrm>
            <a:off x="801123" y="5579638"/>
            <a:ext cx="1214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train_set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595E9DB-E5B0-4539-AAA9-37BD9E31914B}"/>
              </a:ext>
            </a:extLst>
          </p:cNvPr>
          <p:cNvSpPr txBox="1"/>
          <p:nvPr/>
        </p:nvSpPr>
        <p:spPr>
          <a:xfrm>
            <a:off x="2843914" y="5574814"/>
            <a:ext cx="1214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valid_set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92EE261-3232-4080-9FA4-A3D547FFDD6B}"/>
              </a:ext>
            </a:extLst>
          </p:cNvPr>
          <p:cNvSpPr/>
          <p:nvPr/>
        </p:nvSpPr>
        <p:spPr>
          <a:xfrm>
            <a:off x="875404" y="5572667"/>
            <a:ext cx="1072300" cy="376613"/>
          </a:xfrm>
          <a:prstGeom prst="rect">
            <a:avLst/>
          </a:prstGeom>
          <a:noFill/>
          <a:ln>
            <a:solidFill>
              <a:srgbClr val="9A95D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F9C7C2-7046-498F-B17E-92BDBE8298E5}"/>
              </a:ext>
            </a:extLst>
          </p:cNvPr>
          <p:cNvSpPr/>
          <p:nvPr/>
        </p:nvSpPr>
        <p:spPr>
          <a:xfrm>
            <a:off x="2909625" y="5572667"/>
            <a:ext cx="1072300" cy="376613"/>
          </a:xfrm>
          <a:prstGeom prst="rect">
            <a:avLst/>
          </a:prstGeom>
          <a:noFill/>
          <a:ln>
            <a:solidFill>
              <a:srgbClr val="9A95D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45DD29B-7875-421B-A45B-C7EC32EEB535}"/>
              </a:ext>
            </a:extLst>
          </p:cNvPr>
          <p:cNvSpPr/>
          <p:nvPr/>
        </p:nvSpPr>
        <p:spPr>
          <a:xfrm>
            <a:off x="1127448" y="1316081"/>
            <a:ext cx="2298569" cy="376613"/>
          </a:xfrm>
          <a:prstGeom prst="rect">
            <a:avLst/>
          </a:prstGeom>
          <a:noFill/>
          <a:ln>
            <a:solidFill>
              <a:srgbClr val="9A95D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B5756F1-2A66-4F35-A816-FD9C25AA49FE}"/>
              </a:ext>
            </a:extLst>
          </p:cNvPr>
          <p:cNvCxnSpPr>
            <a:cxnSpLocks/>
          </p:cNvCxnSpPr>
          <p:nvPr/>
        </p:nvCxnSpPr>
        <p:spPr>
          <a:xfrm>
            <a:off x="2326148" y="1680316"/>
            <a:ext cx="0" cy="373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6FE1D2BA-23CD-4F13-A9C4-23E21CF5D9A0}"/>
              </a:ext>
            </a:extLst>
          </p:cNvPr>
          <p:cNvSpPr txBox="1"/>
          <p:nvPr/>
        </p:nvSpPr>
        <p:spPr>
          <a:xfrm>
            <a:off x="9141117" y="5661415"/>
            <a:ext cx="292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요청된 시간 전에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가져오게 하여 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훈련 시간을 단축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FF1ADEA-B65F-4784-A279-0E97E4F2ADDF}"/>
              </a:ext>
            </a:extLst>
          </p:cNvPr>
          <p:cNvSpPr/>
          <p:nvPr/>
        </p:nvSpPr>
        <p:spPr>
          <a:xfrm>
            <a:off x="291793" y="3041815"/>
            <a:ext cx="2073095" cy="960993"/>
          </a:xfrm>
          <a:prstGeom prst="rect">
            <a:avLst/>
          </a:prstGeom>
          <a:noFill/>
          <a:ln>
            <a:solidFill>
              <a:srgbClr val="E1E0F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4D91A53-A631-4831-9E0F-660C72455420}"/>
              </a:ext>
            </a:extLst>
          </p:cNvPr>
          <p:cNvSpPr/>
          <p:nvPr/>
        </p:nvSpPr>
        <p:spPr>
          <a:xfrm>
            <a:off x="2449064" y="3041815"/>
            <a:ext cx="2144862" cy="1179847"/>
          </a:xfrm>
          <a:prstGeom prst="rect">
            <a:avLst/>
          </a:prstGeom>
          <a:noFill/>
          <a:ln>
            <a:solidFill>
              <a:srgbClr val="E1E0F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3BABD5C-C330-4DE5-909C-DFDB2A023028}"/>
              </a:ext>
            </a:extLst>
          </p:cNvPr>
          <p:cNvCxnSpPr>
            <a:cxnSpLocks/>
          </p:cNvCxnSpPr>
          <p:nvPr/>
        </p:nvCxnSpPr>
        <p:spPr>
          <a:xfrm>
            <a:off x="856997" y="2715102"/>
            <a:ext cx="0" cy="431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1A16E9E-1D24-454F-8DD9-B6FECC3E18EB}"/>
              </a:ext>
            </a:extLst>
          </p:cNvPr>
          <p:cNvCxnSpPr>
            <a:cxnSpLocks/>
          </p:cNvCxnSpPr>
          <p:nvPr/>
        </p:nvCxnSpPr>
        <p:spPr>
          <a:xfrm>
            <a:off x="1876103" y="2715102"/>
            <a:ext cx="0" cy="431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254093-3545-4D92-A2A0-0DB522447D45}"/>
              </a:ext>
            </a:extLst>
          </p:cNvPr>
          <p:cNvCxnSpPr>
            <a:cxnSpLocks/>
          </p:cNvCxnSpPr>
          <p:nvPr/>
        </p:nvCxnSpPr>
        <p:spPr>
          <a:xfrm>
            <a:off x="4014683" y="2715102"/>
            <a:ext cx="0" cy="431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32A4A69-93B2-4914-8481-007C1A46E0E9}"/>
              </a:ext>
            </a:extLst>
          </p:cNvPr>
          <p:cNvCxnSpPr>
            <a:cxnSpLocks/>
          </p:cNvCxnSpPr>
          <p:nvPr/>
        </p:nvCxnSpPr>
        <p:spPr>
          <a:xfrm>
            <a:off x="3008460" y="2715102"/>
            <a:ext cx="0" cy="431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443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3569713" y="3427769"/>
            <a:ext cx="441456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1904" y="2842994"/>
            <a:ext cx="3215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66223" y="2882875"/>
            <a:ext cx="720080" cy="578020"/>
          </a:xfrm>
          <a:prstGeom prst="rect">
            <a:avLst/>
          </a:prstGeom>
          <a:solidFill>
            <a:srgbClr val="443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02227" y="2941053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45170C-4F14-43BF-A6CC-57527D79F22C}"/>
              </a:ext>
            </a:extLst>
          </p:cNvPr>
          <p:cNvSpPr/>
          <p:nvPr/>
        </p:nvSpPr>
        <p:spPr>
          <a:xfrm>
            <a:off x="0" y="0"/>
            <a:ext cx="11280576" cy="836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121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D227-48AD-491D-A122-1F309D7117E1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7592F-A5D6-48B7-9B9D-19F155D53771}"/>
              </a:ext>
            </a:extLst>
          </p:cNvPr>
          <p:cNvSpPr txBox="1"/>
          <p:nvPr/>
        </p:nvSpPr>
        <p:spPr>
          <a:xfrm>
            <a:off x="11064552" y="294567"/>
            <a:ext cx="7920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Training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A6853DD-F85D-4F2C-98FA-24EDF479923C}"/>
              </a:ext>
            </a:extLst>
          </p:cNvPr>
          <p:cNvSpPr/>
          <p:nvPr/>
        </p:nvSpPr>
        <p:spPr>
          <a:xfrm>
            <a:off x="1415480" y="2636912"/>
            <a:ext cx="8816278" cy="648072"/>
          </a:xfrm>
          <a:prstGeom prst="roundRect">
            <a:avLst/>
          </a:prstGeom>
          <a:noFill/>
          <a:ln>
            <a:solidFill>
              <a:srgbClr val="443D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classifier.fit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train_set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epochs=1, </a:t>
            </a:r>
            <a:r>
              <a:rPr lang="en-US" altLang="ko-KR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validation_data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valid_set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callbacks=[</a:t>
            </a:r>
            <a:r>
              <a:rPr lang="en-US" altLang="ko-KR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checkpoint_cb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early_stopping_cb</a:t>
            </a:r>
            <a:r>
              <a:rPr lang="en-US" altLang="ko-KR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])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52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D227-48AD-491D-A122-1F309D7117E1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7592F-A5D6-48B7-9B9D-19F155D53771}"/>
              </a:ext>
            </a:extLst>
          </p:cNvPr>
          <p:cNvSpPr txBox="1"/>
          <p:nvPr/>
        </p:nvSpPr>
        <p:spPr>
          <a:xfrm>
            <a:off x="11064552" y="294567"/>
            <a:ext cx="7920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Training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926C29-D8F1-4A76-8626-9505CCFDA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954" y="1124744"/>
            <a:ext cx="90678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26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D227-48AD-491D-A122-1F309D7117E1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7592F-A5D6-48B7-9B9D-19F155D53771}"/>
              </a:ext>
            </a:extLst>
          </p:cNvPr>
          <p:cNvSpPr txBox="1"/>
          <p:nvPr/>
        </p:nvSpPr>
        <p:spPr>
          <a:xfrm>
            <a:off x="11064552" y="294567"/>
            <a:ext cx="7920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Training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7E35A0-E720-4EF8-8CDE-315957583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342" y="0"/>
            <a:ext cx="8739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7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D227-48AD-491D-A122-1F309D7117E1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7592F-A5D6-48B7-9B9D-19F155D53771}"/>
              </a:ext>
            </a:extLst>
          </p:cNvPr>
          <p:cNvSpPr txBox="1"/>
          <p:nvPr/>
        </p:nvSpPr>
        <p:spPr>
          <a:xfrm>
            <a:off x="11064552" y="294567"/>
            <a:ext cx="7920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Training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BFF9E5-3976-4984-A4CA-B753DDB33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947" y="333449"/>
            <a:ext cx="897255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365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D227-48AD-491D-A122-1F309D7117E1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7592F-A5D6-48B7-9B9D-19F155D53771}"/>
              </a:ext>
            </a:extLst>
          </p:cNvPr>
          <p:cNvSpPr txBox="1"/>
          <p:nvPr/>
        </p:nvSpPr>
        <p:spPr>
          <a:xfrm>
            <a:off x="11064552" y="294567"/>
            <a:ext cx="7920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Training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711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D227-48AD-491D-A122-1F309D7117E1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7592F-A5D6-48B7-9B9D-19F155D53771}"/>
              </a:ext>
            </a:extLst>
          </p:cNvPr>
          <p:cNvSpPr txBox="1"/>
          <p:nvPr/>
        </p:nvSpPr>
        <p:spPr>
          <a:xfrm>
            <a:off x="11064552" y="294567"/>
            <a:ext cx="7920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Training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1645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D227-48AD-491D-A122-1F309D7117E1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7592F-A5D6-48B7-9B9D-19F155D53771}"/>
              </a:ext>
            </a:extLst>
          </p:cNvPr>
          <p:cNvSpPr txBox="1"/>
          <p:nvPr/>
        </p:nvSpPr>
        <p:spPr>
          <a:xfrm>
            <a:off x="11064552" y="294567"/>
            <a:ext cx="7920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Training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0953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D227-48AD-491D-A122-1F309D7117E1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7592F-A5D6-48B7-9B9D-19F155D53771}"/>
              </a:ext>
            </a:extLst>
          </p:cNvPr>
          <p:cNvSpPr txBox="1"/>
          <p:nvPr/>
        </p:nvSpPr>
        <p:spPr>
          <a:xfrm>
            <a:off x="11064552" y="294567"/>
            <a:ext cx="7920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Training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226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D227-48AD-491D-A122-1F309D7117E1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7592F-A5D6-48B7-9B9D-19F155D53771}"/>
              </a:ext>
            </a:extLst>
          </p:cNvPr>
          <p:cNvSpPr txBox="1"/>
          <p:nvPr/>
        </p:nvSpPr>
        <p:spPr>
          <a:xfrm>
            <a:off x="11064552" y="294567"/>
            <a:ext cx="7920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Training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853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57048" y="294566"/>
            <a:ext cx="89959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D227-48AD-491D-A122-1F309D7117E1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래픽 3" descr="남자 단색으로 채워진">
            <a:extLst>
              <a:ext uri="{FF2B5EF4-FFF2-40B4-BE49-F238E27FC236}">
                <a16:creationId xmlns:a16="http://schemas.microsoft.com/office/drawing/2014/main" id="{4FEF7226-84F0-425A-B309-6D3ECE769E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1546" y="2777722"/>
            <a:ext cx="914400" cy="914400"/>
          </a:xfrm>
          <a:prstGeom prst="rect">
            <a:avLst/>
          </a:prstGeom>
        </p:spPr>
      </p:pic>
      <p:pic>
        <p:nvPicPr>
          <p:cNvPr id="7" name="그래픽 6" descr="실행 단색으로 채워진">
            <a:extLst>
              <a:ext uri="{FF2B5EF4-FFF2-40B4-BE49-F238E27FC236}">
                <a16:creationId xmlns:a16="http://schemas.microsoft.com/office/drawing/2014/main" id="{3F0CB17D-ABE7-4476-B00B-EE3C0F7682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5892" y="2777722"/>
            <a:ext cx="914400" cy="914400"/>
          </a:xfrm>
          <a:prstGeom prst="rect">
            <a:avLst/>
          </a:prstGeom>
        </p:spPr>
      </p:pic>
      <p:pic>
        <p:nvPicPr>
          <p:cNvPr id="9" name="그래픽 8" descr="먹고 있는 사람 단색으로 채워진">
            <a:extLst>
              <a:ext uri="{FF2B5EF4-FFF2-40B4-BE49-F238E27FC236}">
                <a16:creationId xmlns:a16="http://schemas.microsoft.com/office/drawing/2014/main" id="{4F49A1E6-5834-4AD7-A082-835C8564A3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8176" y="2780928"/>
            <a:ext cx="914400" cy="914400"/>
          </a:xfrm>
          <a:prstGeom prst="rect">
            <a:avLst/>
          </a:prstGeom>
        </p:spPr>
      </p:pic>
      <p:pic>
        <p:nvPicPr>
          <p:cNvPr id="13" name="그래픽 12" descr="테니스 단색으로 채워진">
            <a:extLst>
              <a:ext uri="{FF2B5EF4-FFF2-40B4-BE49-F238E27FC236}">
                <a16:creationId xmlns:a16="http://schemas.microsoft.com/office/drawing/2014/main" id="{FDEE8A37-995A-4332-A832-981071EF1A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6328" y="282433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696029-B333-4A9F-904D-B7C017529B0F}"/>
              </a:ext>
            </a:extLst>
          </p:cNvPr>
          <p:cNvSpPr txBox="1"/>
          <p:nvPr/>
        </p:nvSpPr>
        <p:spPr>
          <a:xfrm>
            <a:off x="1331405" y="4005065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stand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3AF040-4C5A-4E98-8B5D-0DF8F40D3963}"/>
              </a:ext>
            </a:extLst>
          </p:cNvPr>
          <p:cNvSpPr txBox="1"/>
          <p:nvPr/>
        </p:nvSpPr>
        <p:spPr>
          <a:xfrm>
            <a:off x="2545751" y="4005065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run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2545A4-7387-4908-8FC5-306868EBF6B3}"/>
              </a:ext>
            </a:extLst>
          </p:cNvPr>
          <p:cNvSpPr txBox="1"/>
          <p:nvPr/>
        </p:nvSpPr>
        <p:spPr>
          <a:xfrm>
            <a:off x="3950969" y="4005064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sit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056277-2611-4A83-B197-59B356B6E3A9}"/>
              </a:ext>
            </a:extLst>
          </p:cNvPr>
          <p:cNvSpPr txBox="1"/>
          <p:nvPr/>
        </p:nvSpPr>
        <p:spPr>
          <a:xfrm>
            <a:off x="5091334" y="4005064"/>
            <a:ext cx="142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Playing tennis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ECAF1C-7AEF-46E0-8E24-15A13AC93D4A}"/>
              </a:ext>
            </a:extLst>
          </p:cNvPr>
          <p:cNvSpPr txBox="1"/>
          <p:nvPr/>
        </p:nvSpPr>
        <p:spPr>
          <a:xfrm>
            <a:off x="321569" y="4005064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output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CEB66D-C208-4036-98E7-55ACE5A8B4A3}"/>
              </a:ext>
            </a:extLst>
          </p:cNvPr>
          <p:cNvSpPr txBox="1"/>
          <p:nvPr/>
        </p:nvSpPr>
        <p:spPr>
          <a:xfrm>
            <a:off x="321569" y="3096422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7BE5F5-7E84-4281-8CCC-C7793CAC2937}"/>
              </a:ext>
            </a:extLst>
          </p:cNvPr>
          <p:cNvSpPr txBox="1"/>
          <p:nvPr/>
        </p:nvSpPr>
        <p:spPr>
          <a:xfrm>
            <a:off x="7327045" y="2828278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다양한 인간의 활동을 인식하는 분야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5429D2-FE3B-4BA2-968F-7B68AB89A0D8}"/>
              </a:ext>
            </a:extLst>
          </p:cNvPr>
          <p:cNvSpPr txBox="1"/>
          <p:nvPr/>
        </p:nvSpPr>
        <p:spPr>
          <a:xfrm>
            <a:off x="7621231" y="3431322"/>
            <a:ext cx="43924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건강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 모니터링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보안 및 감시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- computer interaction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과 같은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분야에서 사용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958173F-A53B-4AB8-AFC5-FE11711A69FB}"/>
              </a:ext>
            </a:extLst>
          </p:cNvPr>
          <p:cNvCxnSpPr/>
          <p:nvPr/>
        </p:nvCxnSpPr>
        <p:spPr>
          <a:xfrm>
            <a:off x="7611128" y="3499517"/>
            <a:ext cx="0" cy="7889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145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57048" y="294566"/>
            <a:ext cx="89959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D227-48AD-491D-A122-1F309D7117E1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14B1B5-1CFA-4735-B3A8-9FB85A0ED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1268760"/>
            <a:ext cx="7865652" cy="475252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57B0807-A762-4694-8603-594C7959EB09}"/>
              </a:ext>
            </a:extLst>
          </p:cNvPr>
          <p:cNvSpPr/>
          <p:nvPr/>
        </p:nvSpPr>
        <p:spPr>
          <a:xfrm>
            <a:off x="2567608" y="3482798"/>
            <a:ext cx="1440160" cy="378705"/>
          </a:xfrm>
          <a:prstGeom prst="rect">
            <a:avLst/>
          </a:prstGeom>
          <a:solidFill>
            <a:srgbClr val="9A95D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FF7FE-FA08-43C4-9541-BF2CC495E766}"/>
              </a:ext>
            </a:extLst>
          </p:cNvPr>
          <p:cNvSpPr txBox="1"/>
          <p:nvPr/>
        </p:nvSpPr>
        <p:spPr>
          <a:xfrm>
            <a:off x="591850" y="348748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시각 기반만 고려</a:t>
            </a:r>
          </a:p>
        </p:txBody>
      </p:sp>
    </p:spTree>
    <p:extLst>
      <p:ext uri="{BB962C8B-B14F-4D97-AF65-F5344CB8AC3E}">
        <p14:creationId xmlns:p14="http://schemas.microsoft.com/office/powerpoint/2010/main" val="102820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57048" y="294566"/>
            <a:ext cx="89959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A8ACA28-A87D-499C-BD47-5FE7F05348D0}"/>
              </a:ext>
            </a:extLst>
          </p:cNvPr>
          <p:cNvCxnSpPr/>
          <p:nvPr/>
        </p:nvCxnSpPr>
        <p:spPr>
          <a:xfrm>
            <a:off x="1175139" y="1829079"/>
            <a:ext cx="0" cy="5927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BBAF06-2CD0-47F7-B348-ABDFD89F3D47}"/>
              </a:ext>
            </a:extLst>
          </p:cNvPr>
          <p:cNvSpPr txBox="1"/>
          <p:nvPr/>
        </p:nvSpPr>
        <p:spPr>
          <a:xfrm>
            <a:off x="1210874" y="1848436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Gesture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5F9DC35-E29C-419A-92EA-1964079E76CE}"/>
              </a:ext>
            </a:extLst>
          </p:cNvPr>
          <p:cNvCxnSpPr/>
          <p:nvPr/>
        </p:nvCxnSpPr>
        <p:spPr>
          <a:xfrm>
            <a:off x="1175139" y="4088361"/>
            <a:ext cx="0" cy="5927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09778E6-69A3-486C-9B1C-528030C6A982}"/>
              </a:ext>
            </a:extLst>
          </p:cNvPr>
          <p:cNvSpPr txBox="1"/>
          <p:nvPr/>
        </p:nvSpPr>
        <p:spPr>
          <a:xfrm>
            <a:off x="1210874" y="2601531"/>
            <a:ext cx="1633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Actions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9099524-408A-487A-A71A-752B7D3439F4}"/>
              </a:ext>
            </a:extLst>
          </p:cNvPr>
          <p:cNvCxnSpPr/>
          <p:nvPr/>
        </p:nvCxnSpPr>
        <p:spPr>
          <a:xfrm>
            <a:off x="1175139" y="4841455"/>
            <a:ext cx="0" cy="5927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E777F42-3402-4437-99D7-3F84F98559CD}"/>
              </a:ext>
            </a:extLst>
          </p:cNvPr>
          <p:cNvSpPr txBox="1"/>
          <p:nvPr/>
        </p:nvSpPr>
        <p:spPr>
          <a:xfrm>
            <a:off x="1210874" y="3354626"/>
            <a:ext cx="2210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Interactions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A47762C-6217-4602-A8D2-F7044EE146EB}"/>
              </a:ext>
            </a:extLst>
          </p:cNvPr>
          <p:cNvCxnSpPr/>
          <p:nvPr/>
        </p:nvCxnSpPr>
        <p:spPr>
          <a:xfrm>
            <a:off x="1175139" y="5594548"/>
            <a:ext cx="0" cy="5927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5AB5BB-EC07-49BC-A78D-A5F3F396EFFC}"/>
              </a:ext>
            </a:extLst>
          </p:cNvPr>
          <p:cNvSpPr txBox="1"/>
          <p:nvPr/>
        </p:nvSpPr>
        <p:spPr>
          <a:xfrm>
            <a:off x="1210874" y="4107721"/>
            <a:ext cx="1849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Groups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077826-2F6C-4767-80B6-15590E93AF62}"/>
              </a:ext>
            </a:extLst>
          </p:cNvPr>
          <p:cNvSpPr txBox="1"/>
          <p:nvPr/>
        </p:nvSpPr>
        <p:spPr>
          <a:xfrm>
            <a:off x="3647728" y="1940769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부위의 움직임을 인식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87AC80-0E90-4D23-8468-1A84C3E41CCF}"/>
              </a:ext>
            </a:extLst>
          </p:cNvPr>
          <p:cNvSpPr txBox="1"/>
          <p:nvPr/>
        </p:nvSpPr>
        <p:spPr>
          <a:xfrm>
            <a:off x="3647728" y="269386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한 사람의 행동을 인식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437606-F597-4991-A64D-AFA0BAD88905}"/>
              </a:ext>
            </a:extLst>
          </p:cNvPr>
          <p:cNvSpPr txBox="1"/>
          <p:nvPr/>
        </p:nvSpPr>
        <p:spPr>
          <a:xfrm>
            <a:off x="3647727" y="3446959"/>
            <a:ext cx="4320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두 명 이상의 사람들의 상호작용을 인식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D45646-A9D9-46F0-A0E0-3BBEE7AAFA70}"/>
              </a:ext>
            </a:extLst>
          </p:cNvPr>
          <p:cNvSpPr txBox="1"/>
          <p:nvPr/>
        </p:nvSpPr>
        <p:spPr>
          <a:xfrm>
            <a:off x="3647727" y="4200054"/>
            <a:ext cx="4320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한 그룹이 함께 하고있는 행동을 인식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3BAB3A-C3E4-4CB6-9EDE-3B4D2A92D285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BFE494-388E-4302-B9E4-564D6D68B4B1}"/>
              </a:ext>
            </a:extLst>
          </p:cNvPr>
          <p:cNvSpPr txBox="1"/>
          <p:nvPr/>
        </p:nvSpPr>
        <p:spPr>
          <a:xfrm>
            <a:off x="695400" y="967265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Levels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1F9912-8796-4485-959F-0335730C749A}"/>
              </a:ext>
            </a:extLst>
          </p:cNvPr>
          <p:cNvSpPr txBox="1"/>
          <p:nvPr/>
        </p:nvSpPr>
        <p:spPr>
          <a:xfrm>
            <a:off x="1210874" y="5613911"/>
            <a:ext cx="1849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Events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70E593-34A6-42C7-8D60-6AEC40229B2B}"/>
              </a:ext>
            </a:extLst>
          </p:cNvPr>
          <p:cNvSpPr txBox="1"/>
          <p:nvPr/>
        </p:nvSpPr>
        <p:spPr>
          <a:xfrm>
            <a:off x="3647727" y="5706239"/>
            <a:ext cx="856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개인 간의 사회적 행동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개인의 의도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사회적 역할을 표현하는 높은 수준의 활동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D349FD-1287-4D3C-B487-DEAFAE47AA1F}"/>
              </a:ext>
            </a:extLst>
          </p:cNvPr>
          <p:cNvSpPr txBox="1"/>
          <p:nvPr/>
        </p:nvSpPr>
        <p:spPr>
          <a:xfrm>
            <a:off x="1210874" y="4860816"/>
            <a:ext cx="2210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Atomic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E6AA97-8956-471C-8274-2CDE097D973F}"/>
              </a:ext>
            </a:extLst>
          </p:cNvPr>
          <p:cNvSpPr txBox="1"/>
          <p:nvPr/>
        </p:nvSpPr>
        <p:spPr>
          <a:xfrm>
            <a:off x="3655505" y="4953149"/>
            <a:ext cx="4320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복잡한 활동의 일부인 특정 동작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A0DFF67-53FE-413A-BA61-D26D0A64AB9E}"/>
              </a:ext>
            </a:extLst>
          </p:cNvPr>
          <p:cNvCxnSpPr/>
          <p:nvPr/>
        </p:nvCxnSpPr>
        <p:spPr>
          <a:xfrm>
            <a:off x="1175139" y="2582173"/>
            <a:ext cx="0" cy="5927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F95FB9D-A87F-4A7A-A52A-AFA8BF088AD0}"/>
              </a:ext>
            </a:extLst>
          </p:cNvPr>
          <p:cNvCxnSpPr/>
          <p:nvPr/>
        </p:nvCxnSpPr>
        <p:spPr>
          <a:xfrm>
            <a:off x="1175139" y="3335267"/>
            <a:ext cx="0" cy="5927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8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57048" y="294566"/>
            <a:ext cx="89959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D227-48AD-491D-A122-1F309D7117E1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C16FF73-8BFE-40C9-91E7-5706034277DD}"/>
              </a:ext>
            </a:extLst>
          </p:cNvPr>
          <p:cNvSpPr/>
          <p:nvPr/>
        </p:nvSpPr>
        <p:spPr>
          <a:xfrm>
            <a:off x="5123892" y="1700808"/>
            <a:ext cx="1944216" cy="864096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ABE9848-5C1D-4390-B86D-7831FC83ED74}"/>
              </a:ext>
            </a:extLst>
          </p:cNvPr>
          <p:cNvSpPr/>
          <p:nvPr/>
        </p:nvSpPr>
        <p:spPr>
          <a:xfrm>
            <a:off x="3647728" y="3068960"/>
            <a:ext cx="1944216" cy="864096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Hand-crafted</a:t>
            </a:r>
          </a:p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Features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2BABDD9-76D6-4C9D-B02C-7288A710F29A}"/>
              </a:ext>
            </a:extLst>
          </p:cNvPr>
          <p:cNvSpPr/>
          <p:nvPr/>
        </p:nvSpPr>
        <p:spPr>
          <a:xfrm>
            <a:off x="6744072" y="3068960"/>
            <a:ext cx="1944216" cy="864096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 </a:t>
            </a:r>
          </a:p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Learning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6D11BA-BA66-43C2-AE7B-520B753D5278}"/>
              </a:ext>
            </a:extLst>
          </p:cNvPr>
          <p:cNvSpPr/>
          <p:nvPr/>
        </p:nvSpPr>
        <p:spPr>
          <a:xfrm>
            <a:off x="1199456" y="4635489"/>
            <a:ext cx="1944216" cy="57606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Spatial-Temporal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A673F1-3CC8-4809-B294-03EE3BD8D3D5}"/>
              </a:ext>
            </a:extLst>
          </p:cNvPr>
          <p:cNvSpPr/>
          <p:nvPr/>
        </p:nvSpPr>
        <p:spPr>
          <a:xfrm>
            <a:off x="3647728" y="4635489"/>
            <a:ext cx="1944216" cy="57606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Appearance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5AE591-7B7F-40B9-B2C1-A62EA5822925}"/>
              </a:ext>
            </a:extLst>
          </p:cNvPr>
          <p:cNvSpPr/>
          <p:nvPr/>
        </p:nvSpPr>
        <p:spPr>
          <a:xfrm>
            <a:off x="6744072" y="4635489"/>
            <a:ext cx="1944216" cy="57606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Non-Deep Learning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E3F67F-C532-4E9B-B9A1-E82050B15B44}"/>
              </a:ext>
            </a:extLst>
          </p:cNvPr>
          <p:cNvSpPr/>
          <p:nvPr/>
        </p:nvSpPr>
        <p:spPr>
          <a:xfrm>
            <a:off x="9211933" y="4635489"/>
            <a:ext cx="1944216" cy="57606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 Learning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12AC6A3-B0AE-41B2-B90F-65F226096DFA}"/>
              </a:ext>
            </a:extLst>
          </p:cNvPr>
          <p:cNvCxnSpPr>
            <a:stCxn id="3" idx="2"/>
            <a:endCxn id="8" idx="0"/>
          </p:cNvCxnSpPr>
          <p:nvPr/>
        </p:nvCxnSpPr>
        <p:spPr>
          <a:xfrm flipH="1">
            <a:off x="4619836" y="2564904"/>
            <a:ext cx="147616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A60CBFB-BA86-4290-AFD7-38381BB733B6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>
            <a:off x="6096000" y="2564904"/>
            <a:ext cx="1620180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DE4A232-FC07-4ADE-AC03-23252E2A9CD5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4619836" y="3933056"/>
            <a:ext cx="0" cy="702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301EB1F-C96C-43F8-8D8F-142975C6C6CD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2171564" y="3933056"/>
            <a:ext cx="2448272" cy="702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6030B43-43A2-4913-960B-46604BA231B8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7716180" y="3933056"/>
            <a:ext cx="0" cy="702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B8B8706-09A7-4753-A8C7-3314C8CD2DC0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>
            <a:off x="7716180" y="3933056"/>
            <a:ext cx="2467861" cy="702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3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57048" y="294566"/>
            <a:ext cx="89959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D227-48AD-491D-A122-1F309D7117E1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5A6732-6354-4D07-A5E6-45DD57B6DD6C}"/>
              </a:ext>
            </a:extLst>
          </p:cNvPr>
          <p:cNvSpPr txBox="1"/>
          <p:nvPr/>
        </p:nvSpPr>
        <p:spPr>
          <a:xfrm>
            <a:off x="695400" y="1052736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Hand-crafted Features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61C60EA-0ECB-4FC0-87D3-AFA4FC7D6C2D}"/>
              </a:ext>
            </a:extLst>
          </p:cNvPr>
          <p:cNvCxnSpPr>
            <a:cxnSpLocks/>
          </p:cNvCxnSpPr>
          <p:nvPr/>
        </p:nvCxnSpPr>
        <p:spPr>
          <a:xfrm>
            <a:off x="767408" y="1422068"/>
            <a:ext cx="23762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CECD0E5-EFB0-48A2-8E65-A1A22BACF452}"/>
              </a:ext>
            </a:extLst>
          </p:cNvPr>
          <p:cNvSpPr txBox="1"/>
          <p:nvPr/>
        </p:nvSpPr>
        <p:spPr>
          <a:xfrm>
            <a:off x="953155" y="1422068"/>
            <a:ext cx="540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arenR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Foreground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탐지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arenR"/>
            </a:pP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arenR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features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추출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arenR"/>
            </a:pP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추출된 특징이 표현하는 행동 분류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E8F18817-BEAC-4D3C-8945-C127527D206C}"/>
              </a:ext>
            </a:extLst>
          </p:cNvPr>
          <p:cNvCxnSpPr>
            <a:cxnSpLocks/>
          </p:cNvCxnSpPr>
          <p:nvPr/>
        </p:nvCxnSpPr>
        <p:spPr>
          <a:xfrm>
            <a:off x="4583832" y="4149080"/>
            <a:ext cx="890641" cy="1425940"/>
          </a:xfrm>
          <a:prstGeom prst="bentConnector3">
            <a:avLst>
              <a:gd name="adj1" fmla="val -22486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9642345-14B9-4876-A232-B4B5CB95EAE7}"/>
              </a:ext>
            </a:extLst>
          </p:cNvPr>
          <p:cNvSpPr/>
          <p:nvPr/>
        </p:nvSpPr>
        <p:spPr>
          <a:xfrm>
            <a:off x="3305950" y="3781930"/>
            <a:ext cx="2490003" cy="21602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B9726-162D-4627-B539-701EF4FB3AC2}"/>
              </a:ext>
            </a:extLst>
          </p:cNvPr>
          <p:cNvSpPr txBox="1"/>
          <p:nvPr/>
        </p:nvSpPr>
        <p:spPr>
          <a:xfrm>
            <a:off x="3408715" y="3964414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highlight>
                  <a:srgbClr val="CCCAEC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Spatial / Temporal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2FCE5A-8E50-42DF-A312-C92E94F8397F}"/>
              </a:ext>
            </a:extLst>
          </p:cNvPr>
          <p:cNvSpPr txBox="1"/>
          <p:nvPr/>
        </p:nvSpPr>
        <p:spPr>
          <a:xfrm>
            <a:off x="3408715" y="5389263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highlight>
                  <a:srgbClr val="CCCAEC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Appearance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A1B94C-5558-4E2A-9CAA-20C3FD648E42}"/>
              </a:ext>
            </a:extLst>
          </p:cNvPr>
          <p:cNvSpPr txBox="1"/>
          <p:nvPr/>
        </p:nvSpPr>
        <p:spPr>
          <a:xfrm>
            <a:off x="5789651" y="3964414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시간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공간적 변화에 중점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00C022-8BEB-439C-9051-EB8E1725FA16}"/>
              </a:ext>
            </a:extLst>
          </p:cNvPr>
          <p:cNvSpPr txBox="1"/>
          <p:nvPr/>
        </p:nvSpPr>
        <p:spPr>
          <a:xfrm>
            <a:off x="5787122" y="5389263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골격 표현에 중점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6" y="1194298"/>
            <a:ext cx="3640146" cy="132268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8585923" y="1688876"/>
            <a:ext cx="708787" cy="311897"/>
          </a:xfrm>
          <a:prstGeom prst="roundRect">
            <a:avLst/>
          </a:prstGeom>
          <a:noFill/>
          <a:ln>
            <a:solidFill>
              <a:srgbClr val="443D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702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430" y="294566"/>
            <a:ext cx="780932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11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57048" y="294566"/>
            <a:ext cx="89959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A0CE2-F758-491F-B6C3-D0BCA9EF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3EE2-15E7-4F64-AE98-A055634AE57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D227-48AD-491D-A122-1F309D7117E1}"/>
              </a:ext>
            </a:extLst>
          </p:cNvPr>
          <p:cNvSpPr txBox="1"/>
          <p:nvPr/>
        </p:nvSpPr>
        <p:spPr>
          <a:xfrm>
            <a:off x="587896" y="452045"/>
            <a:ext cx="2919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Human Activity Recognition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5A6732-6354-4D07-A5E6-45DD57B6DD6C}"/>
              </a:ext>
            </a:extLst>
          </p:cNvPr>
          <p:cNvSpPr txBox="1"/>
          <p:nvPr/>
        </p:nvSpPr>
        <p:spPr>
          <a:xfrm>
            <a:off x="695400" y="1052736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Feature Learning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083795A-B91E-45F1-8EC4-4D5FA3E706A6}"/>
              </a:ext>
            </a:extLst>
          </p:cNvPr>
          <p:cNvCxnSpPr>
            <a:cxnSpLocks/>
          </p:cNvCxnSpPr>
          <p:nvPr/>
        </p:nvCxnSpPr>
        <p:spPr>
          <a:xfrm>
            <a:off x="784783" y="1422068"/>
            <a:ext cx="178532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2DF0749-8C11-4A3D-B2FD-7B0D98DB7437}"/>
              </a:ext>
            </a:extLst>
          </p:cNvPr>
          <p:cNvSpPr txBox="1"/>
          <p:nvPr/>
        </p:nvSpPr>
        <p:spPr>
          <a:xfrm>
            <a:off x="953155" y="1422068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특성 학습에 중점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55C346-D4DE-4792-A083-AE33BC0744DC}"/>
              </a:ext>
            </a:extLst>
          </p:cNvPr>
          <p:cNvSpPr txBox="1"/>
          <p:nvPr/>
        </p:nvSpPr>
        <p:spPr>
          <a:xfrm>
            <a:off x="6972129" y="3107850"/>
            <a:ext cx="53885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자동화된 학습 가능한 특성 </a:t>
            </a:r>
            <a:r>
              <a:rPr lang="ko-KR" altLang="en-US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추출기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많은 데이터셋 필요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-CNN, RNN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 사용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EDA473-A001-48FA-9676-6B88D6B68940}"/>
              </a:ext>
            </a:extLst>
          </p:cNvPr>
          <p:cNvSpPr txBox="1"/>
          <p:nvPr/>
        </p:nvSpPr>
        <p:spPr>
          <a:xfrm>
            <a:off x="1559496" y="3107850"/>
            <a:ext cx="3779936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반지도 학습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데이터의 희소 표현을 제공하거나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데이터 기능 간의 관계를 학습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또는  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확률을 이용하는 등 여러 기법 존재 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6C9FA5-09BD-4B7A-9008-BF356EA4DBFD}"/>
              </a:ext>
            </a:extLst>
          </p:cNvPr>
          <p:cNvSpPr txBox="1"/>
          <p:nvPr/>
        </p:nvSpPr>
        <p:spPr>
          <a:xfrm>
            <a:off x="1891941" y="2915903"/>
            <a:ext cx="224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highlight>
                  <a:srgbClr val="CCCAEC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Non-Deep Learning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4E4E5F-36F4-4F8F-865E-95BAD4DA1636}"/>
              </a:ext>
            </a:extLst>
          </p:cNvPr>
          <p:cNvSpPr txBox="1"/>
          <p:nvPr/>
        </p:nvSpPr>
        <p:spPr>
          <a:xfrm>
            <a:off x="7427665" y="2915903"/>
            <a:ext cx="224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highlight>
                  <a:srgbClr val="CCCAEC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Deep Learning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1194298"/>
            <a:ext cx="3640146" cy="1322682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9707693" y="1688876"/>
            <a:ext cx="708787" cy="311897"/>
          </a:xfrm>
          <a:prstGeom prst="roundRect">
            <a:avLst/>
          </a:prstGeom>
          <a:noFill/>
          <a:ln>
            <a:solidFill>
              <a:srgbClr val="443D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041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3319</TotalTime>
  <Words>1485</Words>
  <Application>Microsoft Office PowerPoint</Application>
  <PresentationFormat>와이드스크린</PresentationFormat>
  <Paragraphs>475</Paragraphs>
  <Slides>38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나눔고딕</vt:lpstr>
      <vt:lpstr>Wingdings</vt:lpstr>
      <vt:lpstr>Roboto-Medium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sonyoonjeong</dc:creator>
  <cp:lastModifiedBy>IT융합전공 이유정</cp:lastModifiedBy>
  <cp:revision>82</cp:revision>
  <dcterms:created xsi:type="dcterms:W3CDTF">2015-09-21T02:41:14Z</dcterms:created>
  <dcterms:modified xsi:type="dcterms:W3CDTF">2021-02-24T06:09:57Z</dcterms:modified>
</cp:coreProperties>
</file>